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74" r:id="rId12"/>
    <p:sldId id="273" r:id="rId13"/>
    <p:sldId id="266" r:id="rId14"/>
    <p:sldId id="267" r:id="rId15"/>
    <p:sldId id="268" r:id="rId16"/>
    <p:sldId id="269" r:id="rId17"/>
    <p:sldId id="270" r:id="rId18"/>
    <p:sldId id="271" r:id="rId19"/>
    <p:sldId id="272" r:id="rId20"/>
  </p:sldIdLst>
  <p:sldSz cx="12649200" cy="7315200"/>
  <p:notesSz cx="12649200" cy="7315200"/>
  <p:embeddedFontLst>
    <p:embeddedFont>
      <p:font typeface="Calibri" panose="020F0502020204030204" pitchFamily="34" charset="0"/>
      <p:regular r:id="rId22"/>
      <p:bold r:id="rId23"/>
      <p:italic r:id="rId24"/>
      <p:boldItalic r:id="rId25"/>
    </p:embeddedFont>
    <p:embeddedFont>
      <p:font typeface="Carlito" panose="020F050202020403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
      <p:font typeface="Segoe UI Historic" panose="020B0502040204020203" pitchFamily="3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jbiXw5Pat6rGQC/9GDleSlXJ2M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806" y="53"/>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8600" y="548625"/>
            <a:ext cx="84332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 name="Google Shape;43;p1: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10: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1: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p11:notes"/>
          <p:cNvSpPr>
            <a:spLocks noGrp="1" noRot="1" noChangeAspect="1"/>
          </p:cNvSpPr>
          <p:nvPr>
            <p:ph type="sldImg" idx="2"/>
          </p:nvPr>
        </p:nvSpPr>
        <p:spPr>
          <a:xfrm>
            <a:off x="2108600" y="548625"/>
            <a:ext cx="84332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2: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 name="Google Shape;237;p12: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3: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p13: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4: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57" name="Google Shape;257;p14: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5: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15: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6: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p16: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17:notes"/>
          <p:cNvSpPr>
            <a:spLocks noGrp="1" noRot="1" noChangeAspect="1"/>
          </p:cNvSpPr>
          <p:nvPr>
            <p:ph type="sldImg" idx="2"/>
          </p:nvPr>
        </p:nvSpPr>
        <p:spPr>
          <a:xfrm>
            <a:off x="2108600" y="548625"/>
            <a:ext cx="8433200"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 name="Google Shape;57;p4: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3: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p5: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p6: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7: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8: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1264900" y="3474700"/>
            <a:ext cx="10119350" cy="329182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9:notes"/>
          <p:cNvSpPr>
            <a:spLocks noGrp="1" noRot="1" noChangeAspect="1"/>
          </p:cNvSpPr>
          <p:nvPr>
            <p:ph type="sldImg" idx="2"/>
          </p:nvPr>
        </p:nvSpPr>
        <p:spPr>
          <a:xfrm>
            <a:off x="3952875" y="549275"/>
            <a:ext cx="4745038" cy="27432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9"/>
          <p:cNvSpPr txBox="1">
            <a:spLocks noGrp="1"/>
          </p:cNvSpPr>
          <p:nvPr>
            <p:ph type="title"/>
          </p:nvPr>
        </p:nvSpPr>
        <p:spPr>
          <a:xfrm>
            <a:off x="1393697" y="2176398"/>
            <a:ext cx="9861804" cy="141541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8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9"/>
          <p:cNvSpPr txBox="1">
            <a:spLocks noGrp="1"/>
          </p:cNvSpPr>
          <p:nvPr>
            <p:ph type="body" idx="1"/>
          </p:nvPr>
        </p:nvSpPr>
        <p:spPr>
          <a:xfrm>
            <a:off x="5905119" y="2273147"/>
            <a:ext cx="5801995" cy="333946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 name="Google Shape;14;p19"/>
          <p:cNvSpPr txBox="1">
            <a:spLocks noGrp="1"/>
          </p:cNvSpPr>
          <p:nvPr>
            <p:ph type="ftr" idx="11"/>
          </p:nvPr>
        </p:nvSpPr>
        <p:spPr>
          <a:xfrm>
            <a:off x="4300728" y="6803136"/>
            <a:ext cx="4047744" cy="36576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9"/>
          <p:cNvSpPr txBox="1">
            <a:spLocks noGrp="1"/>
          </p:cNvSpPr>
          <p:nvPr>
            <p:ph type="dt" idx="10"/>
          </p:nvPr>
        </p:nvSpPr>
        <p:spPr>
          <a:xfrm>
            <a:off x="632460" y="6803136"/>
            <a:ext cx="2909316" cy="365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9107424" y="6803136"/>
            <a:ext cx="2909316" cy="36576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17"/>
        <p:cNvGrpSpPr/>
        <p:nvPr/>
      </p:nvGrpSpPr>
      <p:grpSpPr>
        <a:xfrm>
          <a:off x="0" y="0"/>
          <a:ext cx="0" cy="0"/>
          <a:chOff x="0" y="0"/>
          <a:chExt cx="0" cy="0"/>
        </a:xfrm>
      </p:grpSpPr>
      <p:sp>
        <p:nvSpPr>
          <p:cNvPr id="18" name="Google Shape;18;p20"/>
          <p:cNvSpPr/>
          <p:nvPr/>
        </p:nvSpPr>
        <p:spPr>
          <a:xfrm>
            <a:off x="0" y="0"/>
            <a:ext cx="403707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 name="Google Shape;19;p20"/>
          <p:cNvSpPr txBox="1">
            <a:spLocks noGrp="1"/>
          </p:cNvSpPr>
          <p:nvPr>
            <p:ph type="title"/>
          </p:nvPr>
        </p:nvSpPr>
        <p:spPr>
          <a:xfrm>
            <a:off x="1393697" y="2176398"/>
            <a:ext cx="9861804" cy="141541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8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body" idx="1"/>
          </p:nvPr>
        </p:nvSpPr>
        <p:spPr>
          <a:xfrm>
            <a:off x="632460" y="1682496"/>
            <a:ext cx="5502402" cy="48280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20"/>
          <p:cNvSpPr txBox="1">
            <a:spLocks noGrp="1"/>
          </p:cNvSpPr>
          <p:nvPr>
            <p:ph type="body" idx="2"/>
          </p:nvPr>
        </p:nvSpPr>
        <p:spPr>
          <a:xfrm>
            <a:off x="6514338" y="1682496"/>
            <a:ext cx="5502402" cy="48280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2" name="Google Shape;22;p20"/>
          <p:cNvSpPr txBox="1">
            <a:spLocks noGrp="1"/>
          </p:cNvSpPr>
          <p:nvPr>
            <p:ph type="ftr" idx="11"/>
          </p:nvPr>
        </p:nvSpPr>
        <p:spPr>
          <a:xfrm>
            <a:off x="4300728" y="6803136"/>
            <a:ext cx="4047744" cy="36576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0"/>
          <p:cNvSpPr txBox="1">
            <a:spLocks noGrp="1"/>
          </p:cNvSpPr>
          <p:nvPr>
            <p:ph type="dt" idx="10"/>
          </p:nvPr>
        </p:nvSpPr>
        <p:spPr>
          <a:xfrm>
            <a:off x="632460" y="6803136"/>
            <a:ext cx="2909316" cy="365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0"/>
          <p:cNvSpPr txBox="1">
            <a:spLocks noGrp="1"/>
          </p:cNvSpPr>
          <p:nvPr>
            <p:ph type="sldNum" idx="12"/>
          </p:nvPr>
        </p:nvSpPr>
        <p:spPr>
          <a:xfrm>
            <a:off x="9107424" y="6803136"/>
            <a:ext cx="2909316" cy="36576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25"/>
        <p:cNvGrpSpPr/>
        <p:nvPr/>
      </p:nvGrpSpPr>
      <p:grpSpPr>
        <a:xfrm>
          <a:off x="0" y="0"/>
          <a:ext cx="0" cy="0"/>
          <a:chOff x="0" y="0"/>
          <a:chExt cx="0" cy="0"/>
        </a:xfrm>
      </p:grpSpPr>
      <p:sp>
        <p:nvSpPr>
          <p:cNvPr id="26" name="Google Shape;26;p21"/>
          <p:cNvSpPr/>
          <p:nvPr/>
        </p:nvSpPr>
        <p:spPr>
          <a:xfrm>
            <a:off x="0" y="0"/>
            <a:ext cx="12192000" cy="435102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 name="Google Shape;27;p21"/>
          <p:cNvSpPr txBox="1">
            <a:spLocks noGrp="1"/>
          </p:cNvSpPr>
          <p:nvPr>
            <p:ph type="title"/>
          </p:nvPr>
        </p:nvSpPr>
        <p:spPr>
          <a:xfrm>
            <a:off x="1393697" y="2176398"/>
            <a:ext cx="9861804" cy="141541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4800" b="0"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1"/>
          <p:cNvSpPr txBox="1">
            <a:spLocks noGrp="1"/>
          </p:cNvSpPr>
          <p:nvPr>
            <p:ph type="ftr" idx="11"/>
          </p:nvPr>
        </p:nvSpPr>
        <p:spPr>
          <a:xfrm>
            <a:off x="4300728" y="6803136"/>
            <a:ext cx="4047744" cy="36576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dt" idx="10"/>
          </p:nvPr>
        </p:nvSpPr>
        <p:spPr>
          <a:xfrm>
            <a:off x="632460" y="6803136"/>
            <a:ext cx="2909316" cy="365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9107424" y="6803136"/>
            <a:ext cx="2909316" cy="36576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1"/>
        <p:cNvGrpSpPr/>
        <p:nvPr/>
      </p:nvGrpSpPr>
      <p:grpSpPr>
        <a:xfrm>
          <a:off x="0" y="0"/>
          <a:ext cx="0" cy="0"/>
          <a:chOff x="0" y="0"/>
          <a:chExt cx="0" cy="0"/>
        </a:xfrm>
      </p:grpSpPr>
      <p:sp>
        <p:nvSpPr>
          <p:cNvPr id="32" name="Google Shape;32;p22"/>
          <p:cNvSpPr txBox="1">
            <a:spLocks noGrp="1"/>
          </p:cNvSpPr>
          <p:nvPr>
            <p:ph type="ftr" idx="11"/>
          </p:nvPr>
        </p:nvSpPr>
        <p:spPr>
          <a:xfrm>
            <a:off x="4300728" y="6803136"/>
            <a:ext cx="4047744" cy="36576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2"/>
          <p:cNvSpPr txBox="1">
            <a:spLocks noGrp="1"/>
          </p:cNvSpPr>
          <p:nvPr>
            <p:ph type="dt" idx="10"/>
          </p:nvPr>
        </p:nvSpPr>
        <p:spPr>
          <a:xfrm>
            <a:off x="632460" y="6803136"/>
            <a:ext cx="2909316" cy="365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2"/>
          <p:cNvSpPr txBox="1">
            <a:spLocks noGrp="1"/>
          </p:cNvSpPr>
          <p:nvPr>
            <p:ph type="sldNum" idx="12"/>
          </p:nvPr>
        </p:nvSpPr>
        <p:spPr>
          <a:xfrm>
            <a:off x="9107424" y="6803136"/>
            <a:ext cx="2909316" cy="36576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5"/>
        <p:cNvGrpSpPr/>
        <p:nvPr/>
      </p:nvGrpSpPr>
      <p:grpSpPr>
        <a:xfrm>
          <a:off x="0" y="0"/>
          <a:ext cx="0" cy="0"/>
          <a:chOff x="0" y="0"/>
          <a:chExt cx="0" cy="0"/>
        </a:xfrm>
      </p:grpSpPr>
      <p:sp>
        <p:nvSpPr>
          <p:cNvPr id="36" name="Google Shape;36;p23"/>
          <p:cNvSpPr txBox="1">
            <a:spLocks noGrp="1"/>
          </p:cNvSpPr>
          <p:nvPr>
            <p:ph type="ctrTitle"/>
          </p:nvPr>
        </p:nvSpPr>
        <p:spPr>
          <a:xfrm>
            <a:off x="948690" y="2267712"/>
            <a:ext cx="10751820" cy="153619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3"/>
          <p:cNvSpPr txBox="1">
            <a:spLocks noGrp="1"/>
          </p:cNvSpPr>
          <p:nvPr>
            <p:ph type="subTitle" idx="1"/>
          </p:nvPr>
        </p:nvSpPr>
        <p:spPr>
          <a:xfrm>
            <a:off x="1897380" y="4096512"/>
            <a:ext cx="8854440" cy="1828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300728" y="6803136"/>
            <a:ext cx="4047744" cy="36576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3"/>
          <p:cNvSpPr txBox="1">
            <a:spLocks noGrp="1"/>
          </p:cNvSpPr>
          <p:nvPr>
            <p:ph type="dt" idx="10"/>
          </p:nvPr>
        </p:nvSpPr>
        <p:spPr>
          <a:xfrm>
            <a:off x="632460" y="6803136"/>
            <a:ext cx="2909316" cy="365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sldNum" idx="12"/>
          </p:nvPr>
        </p:nvSpPr>
        <p:spPr>
          <a:xfrm>
            <a:off x="9107424" y="6803136"/>
            <a:ext cx="2909316" cy="36576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1393697" y="2176398"/>
            <a:ext cx="9861804" cy="1415414"/>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4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5905119" y="2273147"/>
            <a:ext cx="5801995" cy="3339465"/>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8"/>
          <p:cNvSpPr txBox="1">
            <a:spLocks noGrp="1"/>
          </p:cNvSpPr>
          <p:nvPr>
            <p:ph type="ftr" idx="11"/>
          </p:nvPr>
        </p:nvSpPr>
        <p:spPr>
          <a:xfrm>
            <a:off x="4300728" y="6803136"/>
            <a:ext cx="4047744" cy="36576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dt" idx="10"/>
          </p:nvPr>
        </p:nvSpPr>
        <p:spPr>
          <a:xfrm>
            <a:off x="632460" y="6803136"/>
            <a:ext cx="2909316" cy="36576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9107424" y="6803136"/>
            <a:ext cx="2909316" cy="36576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3.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4"/>
        <p:cNvGrpSpPr/>
        <p:nvPr/>
      </p:nvGrpSpPr>
      <p:grpSpPr>
        <a:xfrm>
          <a:off x="0" y="0"/>
          <a:ext cx="0" cy="0"/>
          <a:chOff x="0" y="0"/>
          <a:chExt cx="0" cy="0"/>
        </a:xfrm>
      </p:grpSpPr>
      <p:sp>
        <p:nvSpPr>
          <p:cNvPr id="45" name="Google Shape;45;p1"/>
          <p:cNvSpPr txBox="1">
            <a:spLocks noGrp="1"/>
          </p:cNvSpPr>
          <p:nvPr>
            <p:ph type="title"/>
          </p:nvPr>
        </p:nvSpPr>
        <p:spPr>
          <a:xfrm>
            <a:off x="874276" y="858400"/>
            <a:ext cx="4953767" cy="75148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dirty="0">
                <a:solidFill>
                  <a:srgbClr val="000000"/>
                </a:solidFill>
              </a:rPr>
              <a:t>INTRODUCTION</a:t>
            </a:r>
            <a:endParaRPr dirty="0"/>
          </a:p>
        </p:txBody>
      </p:sp>
      <p:grpSp>
        <p:nvGrpSpPr>
          <p:cNvPr id="46" name="Google Shape;46;p1"/>
          <p:cNvGrpSpPr/>
          <p:nvPr/>
        </p:nvGrpSpPr>
        <p:grpSpPr>
          <a:xfrm>
            <a:off x="304800" y="1997964"/>
            <a:ext cx="11390383" cy="4732020"/>
            <a:chOff x="0" y="1997964"/>
            <a:chExt cx="11695176" cy="4732020"/>
          </a:xfrm>
        </p:grpSpPr>
        <p:sp>
          <p:nvSpPr>
            <p:cNvPr id="47" name="Google Shape;47;p1"/>
            <p:cNvSpPr/>
            <p:nvPr/>
          </p:nvSpPr>
          <p:spPr>
            <a:xfrm>
              <a:off x="0" y="1999488"/>
              <a:ext cx="11454765" cy="782320"/>
            </a:xfrm>
            <a:custGeom>
              <a:avLst/>
              <a:gdLst/>
              <a:ahLst/>
              <a:cxnLst/>
              <a:rect l="l" t="t" r="r" b="b"/>
              <a:pathLst>
                <a:path w="11454765" h="782319" extrusionOk="0">
                  <a:moveTo>
                    <a:pt x="11454384" y="0"/>
                  </a:moveTo>
                  <a:lnTo>
                    <a:pt x="0" y="0"/>
                  </a:lnTo>
                  <a:lnTo>
                    <a:pt x="0" y="781812"/>
                  </a:lnTo>
                  <a:lnTo>
                    <a:pt x="11454384" y="781812"/>
                  </a:lnTo>
                  <a:lnTo>
                    <a:pt x="11454384"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 name="Google Shape;48;p1"/>
            <p:cNvSpPr/>
            <p:nvPr/>
          </p:nvSpPr>
          <p:spPr>
            <a:xfrm>
              <a:off x="0" y="2188464"/>
              <a:ext cx="11515344" cy="454152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 name="Google Shape;49;p1"/>
            <p:cNvSpPr/>
            <p:nvPr/>
          </p:nvSpPr>
          <p:spPr>
            <a:xfrm>
              <a:off x="0" y="2203704"/>
              <a:ext cx="11383010" cy="4267200"/>
            </a:xfrm>
            <a:custGeom>
              <a:avLst/>
              <a:gdLst/>
              <a:ahLst/>
              <a:cxnLst/>
              <a:rect l="l" t="t" r="r" b="b"/>
              <a:pathLst>
                <a:path w="11383010" h="4267200" extrusionOk="0">
                  <a:moveTo>
                    <a:pt x="11382756" y="0"/>
                  </a:moveTo>
                  <a:lnTo>
                    <a:pt x="0" y="0"/>
                  </a:lnTo>
                  <a:lnTo>
                    <a:pt x="0" y="4267200"/>
                  </a:lnTo>
                  <a:lnTo>
                    <a:pt x="11382756" y="4267200"/>
                  </a:lnTo>
                  <a:lnTo>
                    <a:pt x="1138275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 name="Google Shape;50;p1"/>
            <p:cNvSpPr/>
            <p:nvPr/>
          </p:nvSpPr>
          <p:spPr>
            <a:xfrm>
              <a:off x="11542776" y="1997964"/>
              <a:ext cx="152400" cy="782320"/>
            </a:xfrm>
            <a:custGeom>
              <a:avLst/>
              <a:gdLst/>
              <a:ahLst/>
              <a:cxnLst/>
              <a:rect l="l" t="t" r="r" b="b"/>
              <a:pathLst>
                <a:path w="152400" h="782319" extrusionOk="0">
                  <a:moveTo>
                    <a:pt x="152400" y="0"/>
                  </a:moveTo>
                  <a:lnTo>
                    <a:pt x="0" y="0"/>
                  </a:lnTo>
                  <a:lnTo>
                    <a:pt x="0" y="781812"/>
                  </a:lnTo>
                  <a:lnTo>
                    <a:pt x="152400" y="781812"/>
                  </a:lnTo>
                  <a:lnTo>
                    <a:pt x="152400"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 name="Google Shape;51;p1"/>
            <p:cNvSpPr/>
            <p:nvPr/>
          </p:nvSpPr>
          <p:spPr>
            <a:xfrm>
              <a:off x="6406896" y="2618232"/>
              <a:ext cx="4531360" cy="3601720"/>
            </a:xfrm>
            <a:custGeom>
              <a:avLst/>
              <a:gdLst/>
              <a:ahLst/>
              <a:cxnLst/>
              <a:rect l="l" t="t" r="r" b="b"/>
              <a:pathLst>
                <a:path w="4531359" h="3601720" extrusionOk="0">
                  <a:moveTo>
                    <a:pt x="3930650" y="0"/>
                  </a:moveTo>
                  <a:lnTo>
                    <a:pt x="600201" y="0"/>
                  </a:lnTo>
                  <a:lnTo>
                    <a:pt x="553298" y="1805"/>
                  </a:lnTo>
                  <a:lnTo>
                    <a:pt x="507381" y="7134"/>
                  </a:lnTo>
                  <a:lnTo>
                    <a:pt x="462585" y="15852"/>
                  </a:lnTo>
                  <a:lnTo>
                    <a:pt x="419042" y="27826"/>
                  </a:lnTo>
                  <a:lnTo>
                    <a:pt x="376887" y="42922"/>
                  </a:lnTo>
                  <a:lnTo>
                    <a:pt x="336253" y="61007"/>
                  </a:lnTo>
                  <a:lnTo>
                    <a:pt x="297274" y="81947"/>
                  </a:lnTo>
                  <a:lnTo>
                    <a:pt x="260082" y="105610"/>
                  </a:lnTo>
                  <a:lnTo>
                    <a:pt x="224811" y="131861"/>
                  </a:lnTo>
                  <a:lnTo>
                    <a:pt x="191595" y="160567"/>
                  </a:lnTo>
                  <a:lnTo>
                    <a:pt x="160567" y="191595"/>
                  </a:lnTo>
                  <a:lnTo>
                    <a:pt x="131861" y="224811"/>
                  </a:lnTo>
                  <a:lnTo>
                    <a:pt x="105610" y="260082"/>
                  </a:lnTo>
                  <a:lnTo>
                    <a:pt x="81947" y="297274"/>
                  </a:lnTo>
                  <a:lnTo>
                    <a:pt x="61007" y="336253"/>
                  </a:lnTo>
                  <a:lnTo>
                    <a:pt x="42922" y="376887"/>
                  </a:lnTo>
                  <a:lnTo>
                    <a:pt x="27826" y="419042"/>
                  </a:lnTo>
                  <a:lnTo>
                    <a:pt x="15852" y="462585"/>
                  </a:lnTo>
                  <a:lnTo>
                    <a:pt x="7134" y="507381"/>
                  </a:lnTo>
                  <a:lnTo>
                    <a:pt x="1805" y="553298"/>
                  </a:lnTo>
                  <a:lnTo>
                    <a:pt x="0" y="600201"/>
                  </a:lnTo>
                  <a:lnTo>
                    <a:pt x="0" y="3000997"/>
                  </a:lnTo>
                  <a:lnTo>
                    <a:pt x="1805" y="3047904"/>
                  </a:lnTo>
                  <a:lnTo>
                    <a:pt x="7134" y="3093824"/>
                  </a:lnTo>
                  <a:lnTo>
                    <a:pt x="15852" y="3138622"/>
                  </a:lnTo>
                  <a:lnTo>
                    <a:pt x="27826" y="3182167"/>
                  </a:lnTo>
                  <a:lnTo>
                    <a:pt x="42922" y="3224323"/>
                  </a:lnTo>
                  <a:lnTo>
                    <a:pt x="61007" y="3264959"/>
                  </a:lnTo>
                  <a:lnTo>
                    <a:pt x="81947" y="3303939"/>
                  </a:lnTo>
                  <a:lnTo>
                    <a:pt x="105610" y="3341132"/>
                  </a:lnTo>
                  <a:lnTo>
                    <a:pt x="131861" y="3376403"/>
                  </a:lnTo>
                  <a:lnTo>
                    <a:pt x="160567" y="3409619"/>
                  </a:lnTo>
                  <a:lnTo>
                    <a:pt x="191595" y="3440647"/>
                  </a:lnTo>
                  <a:lnTo>
                    <a:pt x="224811" y="3469353"/>
                  </a:lnTo>
                  <a:lnTo>
                    <a:pt x="260082" y="3495604"/>
                  </a:lnTo>
                  <a:lnTo>
                    <a:pt x="297274" y="3519266"/>
                  </a:lnTo>
                  <a:lnTo>
                    <a:pt x="336253" y="3540206"/>
                  </a:lnTo>
                  <a:lnTo>
                    <a:pt x="376887" y="3558291"/>
                  </a:lnTo>
                  <a:lnTo>
                    <a:pt x="419042" y="3573386"/>
                  </a:lnTo>
                  <a:lnTo>
                    <a:pt x="462585" y="3585360"/>
                  </a:lnTo>
                  <a:lnTo>
                    <a:pt x="507381" y="3594077"/>
                  </a:lnTo>
                  <a:lnTo>
                    <a:pt x="553298" y="3599406"/>
                  </a:lnTo>
                  <a:lnTo>
                    <a:pt x="600201" y="3601211"/>
                  </a:lnTo>
                  <a:lnTo>
                    <a:pt x="3930650" y="3601211"/>
                  </a:lnTo>
                  <a:lnTo>
                    <a:pt x="3977553" y="3599406"/>
                  </a:lnTo>
                  <a:lnTo>
                    <a:pt x="4023470" y="3594077"/>
                  </a:lnTo>
                  <a:lnTo>
                    <a:pt x="4068266" y="3585360"/>
                  </a:lnTo>
                  <a:lnTo>
                    <a:pt x="4111809" y="3573386"/>
                  </a:lnTo>
                  <a:lnTo>
                    <a:pt x="4153964" y="3558291"/>
                  </a:lnTo>
                  <a:lnTo>
                    <a:pt x="4194598" y="3540206"/>
                  </a:lnTo>
                  <a:lnTo>
                    <a:pt x="4233577" y="3519266"/>
                  </a:lnTo>
                  <a:lnTo>
                    <a:pt x="4270769" y="3495604"/>
                  </a:lnTo>
                  <a:lnTo>
                    <a:pt x="4306040" y="3469353"/>
                  </a:lnTo>
                  <a:lnTo>
                    <a:pt x="4339256" y="3440647"/>
                  </a:lnTo>
                  <a:lnTo>
                    <a:pt x="4370284" y="3409619"/>
                  </a:lnTo>
                  <a:lnTo>
                    <a:pt x="4398990" y="3376403"/>
                  </a:lnTo>
                  <a:lnTo>
                    <a:pt x="4425241" y="3341132"/>
                  </a:lnTo>
                  <a:lnTo>
                    <a:pt x="4448904" y="3303939"/>
                  </a:lnTo>
                  <a:lnTo>
                    <a:pt x="4469844" y="3264959"/>
                  </a:lnTo>
                  <a:lnTo>
                    <a:pt x="4487929" y="3224323"/>
                  </a:lnTo>
                  <a:lnTo>
                    <a:pt x="4503025" y="3182167"/>
                  </a:lnTo>
                  <a:lnTo>
                    <a:pt x="4514999" y="3138622"/>
                  </a:lnTo>
                  <a:lnTo>
                    <a:pt x="4523717" y="3093824"/>
                  </a:lnTo>
                  <a:lnTo>
                    <a:pt x="4529046" y="3047904"/>
                  </a:lnTo>
                  <a:lnTo>
                    <a:pt x="4530852" y="3000997"/>
                  </a:lnTo>
                  <a:lnTo>
                    <a:pt x="4530852" y="600201"/>
                  </a:lnTo>
                  <a:lnTo>
                    <a:pt x="4529046" y="553298"/>
                  </a:lnTo>
                  <a:lnTo>
                    <a:pt x="4523717" y="507381"/>
                  </a:lnTo>
                  <a:lnTo>
                    <a:pt x="4514999" y="462585"/>
                  </a:lnTo>
                  <a:lnTo>
                    <a:pt x="4503025" y="419042"/>
                  </a:lnTo>
                  <a:lnTo>
                    <a:pt x="4487929" y="376887"/>
                  </a:lnTo>
                  <a:lnTo>
                    <a:pt x="4469844" y="336253"/>
                  </a:lnTo>
                  <a:lnTo>
                    <a:pt x="4448904" y="297274"/>
                  </a:lnTo>
                  <a:lnTo>
                    <a:pt x="4425241" y="260082"/>
                  </a:lnTo>
                  <a:lnTo>
                    <a:pt x="4398990" y="224811"/>
                  </a:lnTo>
                  <a:lnTo>
                    <a:pt x="4370284" y="191595"/>
                  </a:lnTo>
                  <a:lnTo>
                    <a:pt x="4339256" y="160567"/>
                  </a:lnTo>
                  <a:lnTo>
                    <a:pt x="4306040" y="131861"/>
                  </a:lnTo>
                  <a:lnTo>
                    <a:pt x="4270769" y="105610"/>
                  </a:lnTo>
                  <a:lnTo>
                    <a:pt x="4233577" y="81947"/>
                  </a:lnTo>
                  <a:lnTo>
                    <a:pt x="4194598" y="61007"/>
                  </a:lnTo>
                  <a:lnTo>
                    <a:pt x="4153964" y="42922"/>
                  </a:lnTo>
                  <a:lnTo>
                    <a:pt x="4111809" y="27826"/>
                  </a:lnTo>
                  <a:lnTo>
                    <a:pt x="4068266" y="15852"/>
                  </a:lnTo>
                  <a:lnTo>
                    <a:pt x="4023470" y="7134"/>
                  </a:lnTo>
                  <a:lnTo>
                    <a:pt x="3977553" y="1805"/>
                  </a:lnTo>
                  <a:lnTo>
                    <a:pt x="3930650" y="0"/>
                  </a:lnTo>
                  <a:close/>
                </a:path>
              </a:pathLst>
            </a:custGeom>
            <a:solidFill>
              <a:srgbClr val="6FAC46">
                <a:alpha val="89411"/>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 name="Google Shape;52;p1"/>
            <p:cNvSpPr/>
            <p:nvPr/>
          </p:nvSpPr>
          <p:spPr>
            <a:xfrm>
              <a:off x="6406896" y="2618232"/>
              <a:ext cx="4531360" cy="3601720"/>
            </a:xfrm>
            <a:custGeom>
              <a:avLst/>
              <a:gdLst/>
              <a:ahLst/>
              <a:cxnLst/>
              <a:rect l="l" t="t" r="r" b="b"/>
              <a:pathLst>
                <a:path w="4531359" h="3601720" extrusionOk="0">
                  <a:moveTo>
                    <a:pt x="0" y="600201"/>
                  </a:moveTo>
                  <a:lnTo>
                    <a:pt x="1805" y="553298"/>
                  </a:lnTo>
                  <a:lnTo>
                    <a:pt x="7134" y="507381"/>
                  </a:lnTo>
                  <a:lnTo>
                    <a:pt x="15852" y="462585"/>
                  </a:lnTo>
                  <a:lnTo>
                    <a:pt x="27826" y="419042"/>
                  </a:lnTo>
                  <a:lnTo>
                    <a:pt x="42922" y="376887"/>
                  </a:lnTo>
                  <a:lnTo>
                    <a:pt x="61007" y="336253"/>
                  </a:lnTo>
                  <a:lnTo>
                    <a:pt x="81947" y="297274"/>
                  </a:lnTo>
                  <a:lnTo>
                    <a:pt x="105610" y="260082"/>
                  </a:lnTo>
                  <a:lnTo>
                    <a:pt x="131861" y="224811"/>
                  </a:lnTo>
                  <a:lnTo>
                    <a:pt x="160567" y="191595"/>
                  </a:lnTo>
                  <a:lnTo>
                    <a:pt x="191595" y="160567"/>
                  </a:lnTo>
                  <a:lnTo>
                    <a:pt x="224811" y="131861"/>
                  </a:lnTo>
                  <a:lnTo>
                    <a:pt x="260082" y="105610"/>
                  </a:lnTo>
                  <a:lnTo>
                    <a:pt x="297274" y="81947"/>
                  </a:lnTo>
                  <a:lnTo>
                    <a:pt x="336253" y="61007"/>
                  </a:lnTo>
                  <a:lnTo>
                    <a:pt x="376887" y="42922"/>
                  </a:lnTo>
                  <a:lnTo>
                    <a:pt x="419042" y="27826"/>
                  </a:lnTo>
                  <a:lnTo>
                    <a:pt x="462585" y="15852"/>
                  </a:lnTo>
                  <a:lnTo>
                    <a:pt x="507381" y="7134"/>
                  </a:lnTo>
                  <a:lnTo>
                    <a:pt x="553298" y="1805"/>
                  </a:lnTo>
                  <a:lnTo>
                    <a:pt x="600201" y="0"/>
                  </a:lnTo>
                  <a:lnTo>
                    <a:pt x="3930650" y="0"/>
                  </a:lnTo>
                  <a:lnTo>
                    <a:pt x="3977553" y="1805"/>
                  </a:lnTo>
                  <a:lnTo>
                    <a:pt x="4023470" y="7134"/>
                  </a:lnTo>
                  <a:lnTo>
                    <a:pt x="4068266" y="15852"/>
                  </a:lnTo>
                  <a:lnTo>
                    <a:pt x="4111809" y="27826"/>
                  </a:lnTo>
                  <a:lnTo>
                    <a:pt x="4153964" y="42922"/>
                  </a:lnTo>
                  <a:lnTo>
                    <a:pt x="4194598" y="61007"/>
                  </a:lnTo>
                  <a:lnTo>
                    <a:pt x="4233577" y="81947"/>
                  </a:lnTo>
                  <a:lnTo>
                    <a:pt x="4270769" y="105610"/>
                  </a:lnTo>
                  <a:lnTo>
                    <a:pt x="4306040" y="131861"/>
                  </a:lnTo>
                  <a:lnTo>
                    <a:pt x="4339256" y="160567"/>
                  </a:lnTo>
                  <a:lnTo>
                    <a:pt x="4370284" y="191595"/>
                  </a:lnTo>
                  <a:lnTo>
                    <a:pt x="4398990" y="224811"/>
                  </a:lnTo>
                  <a:lnTo>
                    <a:pt x="4425241" y="260082"/>
                  </a:lnTo>
                  <a:lnTo>
                    <a:pt x="4448904" y="297274"/>
                  </a:lnTo>
                  <a:lnTo>
                    <a:pt x="4469844" y="336253"/>
                  </a:lnTo>
                  <a:lnTo>
                    <a:pt x="4487929" y="376887"/>
                  </a:lnTo>
                  <a:lnTo>
                    <a:pt x="4503025" y="419042"/>
                  </a:lnTo>
                  <a:lnTo>
                    <a:pt x="4514999" y="462585"/>
                  </a:lnTo>
                  <a:lnTo>
                    <a:pt x="4523717" y="507381"/>
                  </a:lnTo>
                  <a:lnTo>
                    <a:pt x="4529046" y="553298"/>
                  </a:lnTo>
                  <a:lnTo>
                    <a:pt x="4530852" y="600201"/>
                  </a:lnTo>
                  <a:lnTo>
                    <a:pt x="4530852" y="3000997"/>
                  </a:lnTo>
                  <a:lnTo>
                    <a:pt x="4529046" y="3047904"/>
                  </a:lnTo>
                  <a:lnTo>
                    <a:pt x="4523717" y="3093824"/>
                  </a:lnTo>
                  <a:lnTo>
                    <a:pt x="4514999" y="3138622"/>
                  </a:lnTo>
                  <a:lnTo>
                    <a:pt x="4503025" y="3182167"/>
                  </a:lnTo>
                  <a:lnTo>
                    <a:pt x="4487929" y="3224323"/>
                  </a:lnTo>
                  <a:lnTo>
                    <a:pt x="4469844" y="3264959"/>
                  </a:lnTo>
                  <a:lnTo>
                    <a:pt x="4448904" y="3303939"/>
                  </a:lnTo>
                  <a:lnTo>
                    <a:pt x="4425241" y="3341132"/>
                  </a:lnTo>
                  <a:lnTo>
                    <a:pt x="4398990" y="3376403"/>
                  </a:lnTo>
                  <a:lnTo>
                    <a:pt x="4370284" y="3409619"/>
                  </a:lnTo>
                  <a:lnTo>
                    <a:pt x="4339256" y="3440647"/>
                  </a:lnTo>
                  <a:lnTo>
                    <a:pt x="4306040" y="3469353"/>
                  </a:lnTo>
                  <a:lnTo>
                    <a:pt x="4270769" y="3495604"/>
                  </a:lnTo>
                  <a:lnTo>
                    <a:pt x="4233577" y="3519266"/>
                  </a:lnTo>
                  <a:lnTo>
                    <a:pt x="4194598" y="3540206"/>
                  </a:lnTo>
                  <a:lnTo>
                    <a:pt x="4153964" y="3558291"/>
                  </a:lnTo>
                  <a:lnTo>
                    <a:pt x="4111809" y="3573386"/>
                  </a:lnTo>
                  <a:lnTo>
                    <a:pt x="4068266" y="3585360"/>
                  </a:lnTo>
                  <a:lnTo>
                    <a:pt x="4023470" y="3594077"/>
                  </a:lnTo>
                  <a:lnTo>
                    <a:pt x="3977553" y="3599406"/>
                  </a:lnTo>
                  <a:lnTo>
                    <a:pt x="3930650" y="3601211"/>
                  </a:lnTo>
                  <a:lnTo>
                    <a:pt x="600201" y="3601211"/>
                  </a:lnTo>
                  <a:lnTo>
                    <a:pt x="553298" y="3599406"/>
                  </a:lnTo>
                  <a:lnTo>
                    <a:pt x="507381" y="3594077"/>
                  </a:lnTo>
                  <a:lnTo>
                    <a:pt x="462585" y="3585360"/>
                  </a:lnTo>
                  <a:lnTo>
                    <a:pt x="419042" y="3573386"/>
                  </a:lnTo>
                  <a:lnTo>
                    <a:pt x="376887" y="3558291"/>
                  </a:lnTo>
                  <a:lnTo>
                    <a:pt x="336253" y="3540206"/>
                  </a:lnTo>
                  <a:lnTo>
                    <a:pt x="297274" y="3519266"/>
                  </a:lnTo>
                  <a:lnTo>
                    <a:pt x="260082" y="3495604"/>
                  </a:lnTo>
                  <a:lnTo>
                    <a:pt x="224811" y="3469353"/>
                  </a:lnTo>
                  <a:lnTo>
                    <a:pt x="191595" y="3440647"/>
                  </a:lnTo>
                  <a:lnTo>
                    <a:pt x="160567" y="3409619"/>
                  </a:lnTo>
                  <a:lnTo>
                    <a:pt x="131861" y="3376403"/>
                  </a:lnTo>
                  <a:lnTo>
                    <a:pt x="105610" y="3341132"/>
                  </a:lnTo>
                  <a:lnTo>
                    <a:pt x="81947" y="3303939"/>
                  </a:lnTo>
                  <a:lnTo>
                    <a:pt x="61007" y="3264959"/>
                  </a:lnTo>
                  <a:lnTo>
                    <a:pt x="42922" y="3224323"/>
                  </a:lnTo>
                  <a:lnTo>
                    <a:pt x="27826" y="3182167"/>
                  </a:lnTo>
                  <a:lnTo>
                    <a:pt x="15852" y="3138622"/>
                  </a:lnTo>
                  <a:lnTo>
                    <a:pt x="7134" y="3093824"/>
                  </a:lnTo>
                  <a:lnTo>
                    <a:pt x="1805" y="3047904"/>
                  </a:lnTo>
                  <a:lnTo>
                    <a:pt x="0" y="3000997"/>
                  </a:lnTo>
                  <a:lnTo>
                    <a:pt x="0" y="600201"/>
                  </a:lnTo>
                  <a:close/>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4" name="Google Shape;54;p1"/>
          <p:cNvSpPr txBox="1"/>
          <p:nvPr/>
        </p:nvSpPr>
        <p:spPr>
          <a:xfrm flipH="1">
            <a:off x="7345346" y="3657600"/>
            <a:ext cx="3024553"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2400" b="1" i="0" u="none" strike="noStrike" cap="none" dirty="0">
                <a:solidFill>
                  <a:schemeClr val="dk1"/>
                </a:solidFill>
                <a:latin typeface="Segoe UI Historic" panose="020B0502040204020203" pitchFamily="34" charset="0"/>
                <a:ea typeface="Segoe UI Historic" panose="020B0502040204020203" pitchFamily="34" charset="0"/>
                <a:cs typeface="Segoe UI Historic" panose="020B0502040204020203" pitchFamily="34" charset="0"/>
                <a:sym typeface="Calibri"/>
              </a:rPr>
              <a:t>Case study of</a:t>
            </a:r>
          </a:p>
          <a:p>
            <a:pPr marL="0" marR="0" lvl="0" indent="0" algn="l" rtl="0">
              <a:lnSpc>
                <a:spcPct val="100000"/>
              </a:lnSpc>
              <a:spcBef>
                <a:spcPts val="0"/>
              </a:spcBef>
              <a:spcAft>
                <a:spcPts val="0"/>
              </a:spcAft>
              <a:buClr>
                <a:srgbClr val="000000"/>
              </a:buClr>
              <a:buSzPts val="1800"/>
              <a:buFont typeface="Arial"/>
              <a:buNone/>
            </a:pPr>
            <a:r>
              <a:rPr lang="en-GB" sz="2400" b="1" dirty="0">
                <a:solidFill>
                  <a:schemeClr val="dk1"/>
                </a:solidFill>
                <a:latin typeface="Segoe UI Historic" panose="020B0502040204020203" pitchFamily="34" charset="0"/>
                <a:ea typeface="Segoe UI Historic" panose="020B0502040204020203" pitchFamily="34" charset="0"/>
                <a:cs typeface="Segoe UI Historic" panose="020B0502040204020203" pitchFamily="34" charset="0"/>
                <a:sym typeface="Calibri"/>
              </a:rPr>
              <a:t>Sales Order using MS SQL &amp; MS Power BI</a:t>
            </a:r>
            <a:endParaRPr sz="2400" b="1" i="0" u="none" strike="noStrike" cap="none" dirty="0">
              <a:solidFill>
                <a:schemeClr val="dk1"/>
              </a:solidFill>
              <a:latin typeface="Segoe UI Historic" panose="020B0502040204020203" pitchFamily="34" charset="0"/>
              <a:ea typeface="Segoe UI Historic" panose="020B0502040204020203" pitchFamily="34" charset="0"/>
              <a:cs typeface="Segoe UI Historic" panose="020B0502040204020203" pitchFamily="34" charset="0"/>
              <a:sym typeface="Calibri"/>
            </a:endParaRPr>
          </a:p>
        </p:txBody>
      </p:sp>
      <p:pic>
        <p:nvPicPr>
          <p:cNvPr id="5" name="Picture 4">
            <a:extLst>
              <a:ext uri="{FF2B5EF4-FFF2-40B4-BE49-F238E27FC236}">
                <a16:creationId xmlns:a16="http://schemas.microsoft.com/office/drawing/2014/main" id="{AADECF48-4093-471C-93AF-20EDD580C00D}"/>
              </a:ext>
            </a:extLst>
          </p:cNvPr>
          <p:cNvPicPr>
            <a:picLocks noChangeAspect="1"/>
          </p:cNvPicPr>
          <p:nvPr/>
        </p:nvPicPr>
        <p:blipFill>
          <a:blip r:embed="rId4"/>
          <a:stretch>
            <a:fillRect/>
          </a:stretch>
        </p:blipFill>
        <p:spPr>
          <a:xfrm>
            <a:off x="534567" y="2714809"/>
            <a:ext cx="4413265" cy="32070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sp>
        <p:nvSpPr>
          <p:cNvPr id="222" name="Google Shape;222;p10"/>
          <p:cNvSpPr/>
          <p:nvPr/>
        </p:nvSpPr>
        <p:spPr>
          <a:xfrm>
            <a:off x="0" y="0"/>
            <a:ext cx="4037076"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3" name="Google Shape;223;p10"/>
          <p:cNvSpPr txBox="1">
            <a:spLocks noGrp="1"/>
          </p:cNvSpPr>
          <p:nvPr>
            <p:ph type="title"/>
          </p:nvPr>
        </p:nvSpPr>
        <p:spPr>
          <a:xfrm>
            <a:off x="457200" y="1219200"/>
            <a:ext cx="4419600" cy="73866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GB" dirty="0"/>
              <a:t>Analysis</a:t>
            </a:r>
            <a:endParaRPr dirty="0"/>
          </a:p>
        </p:txBody>
      </p:sp>
      <p:sp>
        <p:nvSpPr>
          <p:cNvPr id="2" name="TextBox 1">
            <a:extLst>
              <a:ext uri="{FF2B5EF4-FFF2-40B4-BE49-F238E27FC236}">
                <a16:creationId xmlns:a16="http://schemas.microsoft.com/office/drawing/2014/main" id="{A517DF9C-676C-43A4-9E74-5BA8063F9E35}"/>
              </a:ext>
            </a:extLst>
          </p:cNvPr>
          <p:cNvSpPr txBox="1"/>
          <p:nvPr/>
        </p:nvSpPr>
        <p:spPr>
          <a:xfrm>
            <a:off x="4129873" y="120580"/>
            <a:ext cx="8299938" cy="6678751"/>
          </a:xfrm>
          <a:prstGeom prst="rect">
            <a:avLst/>
          </a:prstGeom>
          <a:noFill/>
        </p:spPr>
        <p:txBody>
          <a:bodyPr wrap="square" rtlCol="0">
            <a:spAutoFit/>
          </a:bodyPr>
          <a:lstStyle/>
          <a:p>
            <a:r>
              <a:rPr lang="en-US" sz="1200" dirty="0">
                <a:solidFill>
                  <a:srgbClr val="008000"/>
                </a:solidFill>
                <a:latin typeface="Consolas" panose="020B0609020204030204" pitchFamily="49" charset="0"/>
              </a:rPr>
              <a:t>1.Find the top 5 customers with the highest lifetime value (LTV), </a:t>
            </a:r>
            <a:endParaRPr lang="en-US" sz="1200" dirty="0">
              <a:solidFill>
                <a:srgbClr val="000000"/>
              </a:solidFill>
              <a:latin typeface="Consolas" panose="020B0609020204030204" pitchFamily="49" charset="0"/>
            </a:endParaRPr>
          </a:p>
          <a:p>
            <a:r>
              <a:rPr lang="en-US" sz="1200" dirty="0">
                <a:solidFill>
                  <a:srgbClr val="008000"/>
                </a:solidFill>
                <a:latin typeface="Consolas" panose="020B0609020204030204" pitchFamily="49" charset="0"/>
              </a:rPr>
              <a:t>where LTV is calculated as the sum of their profits divided by the number of years they have been customer</a:t>
            </a:r>
            <a:endParaRPr lang="en-US" sz="1200" dirty="0">
              <a:solidFill>
                <a:srgbClr val="000000"/>
              </a:solidFill>
              <a:latin typeface="Consolas" panose="020B0609020204030204" pitchFamily="49" charset="0"/>
            </a:endParaRPr>
          </a:p>
          <a:p>
            <a:endParaRPr lang="en-IN" sz="1200" dirty="0">
              <a:solidFill>
                <a:srgbClr val="000000"/>
              </a:solidFill>
              <a:latin typeface="Consolas" panose="020B0609020204030204" pitchFamily="49" charset="0"/>
            </a:endParaRPr>
          </a:p>
          <a:p>
            <a:r>
              <a:rPr lang="en-IN" sz="1200" dirty="0">
                <a:solidFill>
                  <a:srgbClr val="0000FF"/>
                </a:solidFill>
                <a:latin typeface="Consolas" panose="020B0609020204030204" pitchFamily="49" charset="0"/>
              </a:rPr>
              <a:t>WITH</a:t>
            </a:r>
            <a:r>
              <a:rPr lang="en-IN" sz="1200" dirty="0">
                <a:solidFill>
                  <a:srgbClr val="000000"/>
                </a:solidFill>
                <a:latin typeface="Consolas" panose="020B0609020204030204" pitchFamily="49" charset="0"/>
              </a:rPr>
              <a:t> CustomerProfits </a:t>
            </a:r>
            <a:r>
              <a:rPr lang="en-IN" sz="1200" dirty="0">
                <a:solidFill>
                  <a:srgbClr val="0000FF"/>
                </a:solidFill>
                <a:latin typeface="Consolas" panose="020B0609020204030204" pitchFamily="49" charset="0"/>
              </a:rPr>
              <a:t>AS </a:t>
            </a:r>
            <a:r>
              <a:rPr lang="en-IN" sz="1200" dirty="0">
                <a:solidFill>
                  <a:srgbClr val="808080"/>
                </a:solidFill>
                <a:latin typeface="Consolas" panose="020B0609020204030204" pitchFamily="49" charset="0"/>
              </a:rPr>
              <a:t>(</a:t>
            </a:r>
            <a:endParaRPr lang="en-IN"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[Customer 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SUM</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[Profit]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TotalProfit</a:t>
            </a:r>
          </a:p>
          <a:p>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Orders$</a:t>
            </a:r>
          </a:p>
          <a:p>
            <a:r>
              <a:rPr lang="en-IN" sz="1200" dirty="0">
                <a:solidFill>
                  <a:srgbClr val="0000FF"/>
                </a:solidFill>
                <a:latin typeface="Consolas" panose="020B0609020204030204" pitchFamily="49" charset="0"/>
              </a:rPr>
              <a:t>GROUP</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BY</a:t>
            </a:r>
            <a:r>
              <a:rPr lang="en-IN" sz="1200" dirty="0">
                <a:solidFill>
                  <a:srgbClr val="000000"/>
                </a:solidFill>
                <a:latin typeface="Consolas" panose="020B0609020204030204" pitchFamily="49" charset="0"/>
              </a:rPr>
              <a:t> [Customer Name]</a:t>
            </a:r>
            <a:r>
              <a:rPr lang="en-IN" sz="1200" dirty="0">
                <a:solidFill>
                  <a:srgbClr val="808080"/>
                </a:solidFill>
                <a:latin typeface="Consolas" panose="020B0609020204030204" pitchFamily="49" charset="0"/>
              </a:rPr>
              <a:t>),</a:t>
            </a:r>
            <a:endParaRPr lang="en-IN" sz="1200" dirty="0">
              <a:solidFill>
                <a:srgbClr val="000000"/>
              </a:solidFill>
              <a:latin typeface="Consolas" panose="020B0609020204030204" pitchFamily="49" charset="0"/>
            </a:endParaRPr>
          </a:p>
          <a:p>
            <a:r>
              <a:rPr lang="en-IN" sz="1200" dirty="0">
                <a:solidFill>
                  <a:srgbClr val="000000"/>
                </a:solidFill>
                <a:latin typeface="Consolas" panose="020B0609020204030204" pitchFamily="49" charset="0"/>
              </a:rPr>
              <a:t>CustomerYears </a:t>
            </a:r>
            <a:r>
              <a:rPr lang="en-IN" sz="1200" dirty="0">
                <a:solidFill>
                  <a:srgbClr val="0000FF"/>
                </a:solidFill>
                <a:latin typeface="Consolas" panose="020B0609020204030204" pitchFamily="49" charset="0"/>
              </a:rPr>
              <a:t>AS </a:t>
            </a:r>
            <a:r>
              <a:rPr lang="en-IN" sz="1200" dirty="0">
                <a:solidFill>
                  <a:srgbClr val="808080"/>
                </a:solidFill>
                <a:latin typeface="Consolas" panose="020B0609020204030204" pitchFamily="49" charset="0"/>
              </a:rPr>
              <a:t>(</a:t>
            </a:r>
            <a:endParaRPr lang="en-IN"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[Customer 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DATEDIFF</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YEAR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MIN</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[Order Date]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MAX</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[Order Date]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YearsAsCustomer</a:t>
            </a:r>
          </a:p>
          <a:p>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Orders$</a:t>
            </a:r>
          </a:p>
          <a:p>
            <a:r>
              <a:rPr lang="en-IN" sz="1200" dirty="0">
                <a:solidFill>
                  <a:srgbClr val="0000FF"/>
                </a:solidFill>
                <a:latin typeface="Consolas" panose="020B0609020204030204" pitchFamily="49" charset="0"/>
              </a:rPr>
              <a:t>GROUP</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BY</a:t>
            </a:r>
            <a:r>
              <a:rPr lang="en-IN" sz="1200" dirty="0">
                <a:solidFill>
                  <a:srgbClr val="000000"/>
                </a:solidFill>
                <a:latin typeface="Consolas" panose="020B0609020204030204" pitchFamily="49" charset="0"/>
              </a:rPr>
              <a:t> [Customer Name]</a:t>
            </a:r>
            <a:r>
              <a:rPr lang="en-IN" sz="1200" dirty="0">
                <a:solidFill>
                  <a:srgbClr val="808080"/>
                </a:solidFill>
                <a:latin typeface="Consolas" panose="020B0609020204030204" pitchFamily="49" charset="0"/>
              </a:rPr>
              <a:t>)</a:t>
            </a:r>
            <a:endParaRPr lang="en-IN"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TOP</a:t>
            </a:r>
            <a:r>
              <a:rPr lang="en-US" sz="1200" dirty="0">
                <a:solidFill>
                  <a:srgbClr val="000000"/>
                </a:solidFill>
                <a:latin typeface="Consolas" panose="020B0609020204030204" pitchFamily="49" charset="0"/>
              </a:rPr>
              <a:t> 5 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[Customer 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ROUND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TotalProfit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NULLIF</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YearsAsCustomer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0</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2</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LifetimeValue</a:t>
            </a:r>
          </a:p>
          <a:p>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CustomerProfits c</a:t>
            </a:r>
          </a:p>
          <a:p>
            <a:r>
              <a:rPr lang="en-IN" sz="1200" dirty="0">
                <a:solidFill>
                  <a:srgbClr val="808080"/>
                </a:solidFill>
                <a:latin typeface="Consolas" panose="020B0609020204030204" pitchFamily="49" charset="0"/>
              </a:rPr>
              <a:t>JOIN</a:t>
            </a:r>
            <a:r>
              <a:rPr lang="en-IN" sz="1200" dirty="0">
                <a:solidFill>
                  <a:srgbClr val="000000"/>
                </a:solidFill>
                <a:latin typeface="Consolas" panose="020B0609020204030204" pitchFamily="49" charset="0"/>
              </a:rPr>
              <a:t> CustomerYears d </a:t>
            </a:r>
          </a:p>
          <a:p>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[Customer Name]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d</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[Customer Name]</a:t>
            </a:r>
          </a:p>
          <a:p>
            <a:r>
              <a:rPr lang="en-IN" sz="1200" dirty="0">
                <a:solidFill>
                  <a:srgbClr val="0000FF"/>
                </a:solidFill>
                <a:latin typeface="Consolas" panose="020B0609020204030204" pitchFamily="49" charset="0"/>
              </a:rPr>
              <a:t>ORDER</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BY</a:t>
            </a:r>
            <a:r>
              <a:rPr lang="en-IN" sz="1200" dirty="0">
                <a:solidFill>
                  <a:srgbClr val="000000"/>
                </a:solidFill>
                <a:latin typeface="Consolas" panose="020B0609020204030204" pitchFamily="49" charset="0"/>
              </a:rPr>
              <a:t> LifetimeValue </a:t>
            </a:r>
            <a:r>
              <a:rPr lang="en-IN" sz="1200" dirty="0">
                <a:solidFill>
                  <a:srgbClr val="0000FF"/>
                </a:solidFill>
                <a:latin typeface="Consolas" panose="020B0609020204030204" pitchFamily="49" charset="0"/>
              </a:rPr>
              <a:t>DESC</a:t>
            </a:r>
            <a:r>
              <a:rPr lang="en-IN" sz="1200" dirty="0">
                <a:solidFill>
                  <a:srgbClr val="808080"/>
                </a:solidFill>
                <a:latin typeface="Consolas" panose="020B0609020204030204" pitchFamily="49" charset="0"/>
              </a:rPr>
              <a:t>;</a:t>
            </a:r>
          </a:p>
          <a:p>
            <a:endParaRPr lang="en-IN" sz="1200" dirty="0">
              <a:solidFill>
                <a:srgbClr val="808080"/>
              </a:solidFill>
              <a:latin typeface="Consolas" panose="020B0609020204030204" pitchFamily="49" charset="0"/>
            </a:endParaRPr>
          </a:p>
          <a:p>
            <a:r>
              <a:rPr lang="en-US" sz="1200" dirty="0">
                <a:solidFill>
                  <a:srgbClr val="008000"/>
                </a:solidFill>
                <a:latin typeface="Consolas" panose="020B0609020204030204" pitchFamily="49" charset="0"/>
              </a:rPr>
              <a:t>2. Create a pivot table to show total sales by product category and sub-category.</a:t>
            </a:r>
            <a:endParaRPr lang="en-US" sz="1200" dirty="0">
              <a:solidFill>
                <a:srgbClr val="000000"/>
              </a:solidFill>
              <a:latin typeface="Consolas" panose="020B0609020204030204" pitchFamily="49" charset="0"/>
            </a:endParaRPr>
          </a:p>
          <a:p>
            <a:endParaRPr lang="en-IN"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Category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[Sub-Category]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ROUND</a:t>
            </a:r>
            <a:r>
              <a:rPr lang="en-US" sz="1200" dirty="0">
                <a:solidFill>
                  <a:srgbClr val="808080"/>
                </a:solidFill>
                <a:latin typeface="Consolas" panose="020B0609020204030204" pitchFamily="49" charset="0"/>
              </a:rPr>
              <a:t>(</a:t>
            </a:r>
            <a:r>
              <a:rPr lang="en-US" sz="1200" dirty="0">
                <a:solidFill>
                  <a:srgbClr val="FF00FF"/>
                </a:solidFill>
                <a:latin typeface="Consolas" panose="020B0609020204030204" pitchFamily="49" charset="0"/>
              </a:rPr>
              <a:t>SUM</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Sales</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2</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Total_Sales</a:t>
            </a:r>
          </a:p>
          <a:p>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Orders$</a:t>
            </a:r>
          </a:p>
          <a:p>
            <a:r>
              <a:rPr lang="en-IN" sz="1200" dirty="0">
                <a:solidFill>
                  <a:srgbClr val="0000FF"/>
                </a:solidFill>
                <a:latin typeface="Consolas" panose="020B0609020204030204" pitchFamily="49" charset="0"/>
              </a:rPr>
              <a:t>GROUP</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BY</a:t>
            </a:r>
            <a:r>
              <a:rPr lang="en-IN" sz="1200" dirty="0">
                <a:solidFill>
                  <a:srgbClr val="000000"/>
                </a:solidFill>
                <a:latin typeface="Consolas" panose="020B0609020204030204" pitchFamily="49" charset="0"/>
              </a:rPr>
              <a:t> Category</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[Sub-Category]</a:t>
            </a:r>
          </a:p>
          <a:p>
            <a:r>
              <a:rPr lang="en-US" sz="1200" dirty="0">
                <a:solidFill>
                  <a:srgbClr val="0000FF"/>
                </a:solidFill>
                <a:latin typeface="Consolas" panose="020B0609020204030204" pitchFamily="49" charset="0"/>
              </a:rPr>
              <a:t>ORDER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Total_Sales </a:t>
            </a:r>
            <a:r>
              <a:rPr lang="en-US" sz="1200" dirty="0">
                <a:solidFill>
                  <a:srgbClr val="0000FF"/>
                </a:solidFill>
                <a:latin typeface="Consolas" panose="020B0609020204030204" pitchFamily="49" charset="0"/>
              </a:rPr>
              <a:t>DESC</a:t>
            </a:r>
            <a:r>
              <a:rPr lang="en-US" sz="1200" dirty="0">
                <a:solidFill>
                  <a:srgbClr val="808080"/>
                </a:solidFill>
                <a:latin typeface="Consolas" panose="020B0609020204030204" pitchFamily="49" charset="0"/>
              </a:rPr>
              <a:t>;</a:t>
            </a:r>
          </a:p>
          <a:p>
            <a:endParaRPr lang="en-US" sz="1200" dirty="0">
              <a:solidFill>
                <a:srgbClr val="808080"/>
              </a:solidFill>
              <a:latin typeface="Consolas" panose="020B0609020204030204" pitchFamily="49" charset="0"/>
            </a:endParaRPr>
          </a:p>
          <a:p>
            <a:r>
              <a:rPr lang="en-US" sz="1200" dirty="0">
                <a:solidFill>
                  <a:srgbClr val="008000"/>
                </a:solidFill>
                <a:latin typeface="Consolas" panose="020B0609020204030204" pitchFamily="49" charset="0"/>
              </a:rPr>
              <a:t>3. Find the customer who has made the maximum number of orders in each category:</a:t>
            </a:r>
            <a:endParaRPr lang="en-US" sz="1200" dirty="0">
              <a:solidFill>
                <a:srgbClr val="000000"/>
              </a:solidFill>
              <a:latin typeface="Consolas" panose="020B0609020204030204" pitchFamily="49" charset="0"/>
            </a:endParaRPr>
          </a:p>
          <a:p>
            <a:endParaRPr lang="en-IN"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[Category]</a:t>
            </a:r>
            <a:r>
              <a:rPr lang="en-US" sz="1200" dirty="0">
                <a:solidFill>
                  <a:srgbClr val="808080"/>
                </a:solidFill>
                <a:latin typeface="Consolas" panose="020B0609020204030204" pitchFamily="49" charset="0"/>
              </a:rPr>
              <a:t>,</a:t>
            </a:r>
            <a:r>
              <a:rPr lang="en-US" sz="1200" dirty="0">
                <a:latin typeface="Consolas" panose="020B0609020204030204" pitchFamily="49" charset="0"/>
              </a:rPr>
              <a:t> </a:t>
            </a:r>
            <a:r>
              <a:rPr lang="en-US" sz="1200" dirty="0">
                <a:solidFill>
                  <a:srgbClr val="000000"/>
                </a:solidFill>
                <a:latin typeface="Consolas" panose="020B0609020204030204" pitchFamily="49" charset="0"/>
              </a:rPr>
              <a:t>[Customer 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MAX</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OrderCount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MaxOrders</a:t>
            </a:r>
          </a:p>
          <a:p>
            <a:r>
              <a:rPr lang="en-US" sz="1200" dirty="0">
                <a:solidFill>
                  <a:srgbClr val="0000FF"/>
                </a:solidFill>
                <a:latin typeface="Consolas" panose="020B0609020204030204" pitchFamily="49" charset="0"/>
              </a:rPr>
              <a:t>FROM </a:t>
            </a:r>
            <a:r>
              <a:rPr lang="en-US" sz="1200" dirty="0">
                <a:solidFill>
                  <a:srgbClr val="808080"/>
                </a:solidFill>
                <a:latin typeface="Consolas" panose="020B0609020204030204" pitchFamily="49" charset="0"/>
              </a:rPr>
              <a:t>(</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[Category]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[Customer 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OrderCount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p>
          <a:p>
            <a:r>
              <a:rPr lang="en-US" sz="1200" dirty="0">
                <a:solidFill>
                  <a:srgbClr val="FF00FF"/>
                </a:solidFill>
                <a:latin typeface="Consolas" panose="020B0609020204030204" pitchFamily="49" charset="0"/>
              </a:rPr>
              <a:t>ROW_NUMBER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OVER </a:t>
            </a:r>
            <a:r>
              <a:rPr lang="en-US" sz="1200" dirty="0">
                <a:solidFill>
                  <a:srgbClr val="808080"/>
                </a:solidFill>
                <a:latin typeface="Consolas" panose="020B0609020204030204" pitchFamily="49" charset="0"/>
              </a:rPr>
              <a:t>(</a:t>
            </a:r>
            <a:r>
              <a:rPr lang="en-US" sz="1200" dirty="0">
                <a:solidFill>
                  <a:srgbClr val="0000FF"/>
                </a:solidFill>
                <a:latin typeface="Consolas" panose="020B0609020204030204" pitchFamily="49" charset="0"/>
              </a:rPr>
              <a:t>PARTITION</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Category </a:t>
            </a:r>
            <a:r>
              <a:rPr lang="en-US" sz="1200" dirty="0">
                <a:solidFill>
                  <a:srgbClr val="0000FF"/>
                </a:solidFill>
                <a:latin typeface="Consolas" panose="020B0609020204030204" pitchFamily="49" charset="0"/>
              </a:rPr>
              <a:t>ORDER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a:t>
            </a:r>
            <a:r>
              <a:rPr lang="en-US" sz="1200" dirty="0">
                <a:solidFill>
                  <a:srgbClr val="FF00FF"/>
                </a:solidFill>
                <a:latin typeface="Consolas" panose="020B0609020204030204" pitchFamily="49" charset="0"/>
              </a:rPr>
              <a:t>COUNT</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DESC</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rn</a:t>
            </a:r>
          </a:p>
          <a:p>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Orders$</a:t>
            </a:r>
          </a:p>
          <a:p>
            <a:r>
              <a:rPr lang="en-US" sz="1200" dirty="0">
                <a:solidFill>
                  <a:srgbClr val="0000FF"/>
                </a:solidFill>
                <a:latin typeface="Consolas" panose="020B0609020204030204" pitchFamily="49" charset="0"/>
              </a:rPr>
              <a:t>GROUP</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[Category]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[Customer Name]</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a:t>
            </a:r>
            <a:r>
              <a:rPr lang="en-US" sz="1200" dirty="0">
                <a:solidFill>
                  <a:srgbClr val="000000"/>
                </a:solidFill>
                <a:latin typeface="Consolas" panose="020B0609020204030204" pitchFamily="49" charset="0"/>
              </a:rPr>
              <a:t> RankedOrders</a:t>
            </a:r>
          </a:p>
          <a:p>
            <a:r>
              <a:rPr lang="en-IN" sz="1200" dirty="0">
                <a:solidFill>
                  <a:srgbClr val="0000FF"/>
                </a:solidFill>
                <a:latin typeface="Consolas" panose="020B0609020204030204" pitchFamily="49" charset="0"/>
              </a:rPr>
              <a:t>WHERE</a:t>
            </a:r>
            <a:r>
              <a:rPr lang="en-IN" sz="1200" dirty="0">
                <a:solidFill>
                  <a:srgbClr val="000000"/>
                </a:solidFill>
                <a:latin typeface="Consolas" panose="020B0609020204030204" pitchFamily="49" charset="0"/>
              </a:rPr>
              <a:t> rn </a:t>
            </a:r>
            <a:r>
              <a:rPr lang="en-IN" sz="1200" dirty="0">
                <a:solidFill>
                  <a:srgbClr val="808080"/>
                </a:solidFill>
                <a:latin typeface="Consolas" panose="020B0609020204030204" pitchFamily="49" charset="0"/>
              </a:rPr>
              <a:t>=</a:t>
            </a:r>
            <a:r>
              <a:rPr lang="en-IN" sz="1200" dirty="0">
                <a:solidFill>
                  <a:srgbClr val="000000"/>
                </a:solidFill>
                <a:latin typeface="Consolas" panose="020B0609020204030204" pitchFamily="49" charset="0"/>
              </a:rPr>
              <a:t> 1</a:t>
            </a:r>
          </a:p>
          <a:p>
            <a:r>
              <a:rPr lang="en-US" sz="1200" dirty="0">
                <a:solidFill>
                  <a:srgbClr val="0000FF"/>
                </a:solidFill>
                <a:latin typeface="Consolas" panose="020B0609020204030204" pitchFamily="49" charset="0"/>
              </a:rPr>
              <a:t>GROUP</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BY</a:t>
            </a:r>
            <a:r>
              <a:rPr lang="en-US" sz="1200" dirty="0">
                <a:solidFill>
                  <a:srgbClr val="000000"/>
                </a:solidFill>
                <a:latin typeface="Consolas" panose="020B0609020204030204" pitchFamily="49" charset="0"/>
              </a:rPr>
              <a:t> [Category]</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[Customer Name]</a:t>
            </a:r>
            <a:r>
              <a:rPr lang="en-US" sz="1200" dirty="0">
                <a:solidFill>
                  <a:srgbClr val="808080"/>
                </a:solidFill>
                <a:latin typeface="Consolas" panose="020B0609020204030204" pitchFamily="49" charset="0"/>
              </a:rPr>
              <a:t>;</a:t>
            </a:r>
          </a:p>
          <a:p>
            <a:endParaRPr lang="en-IN" sz="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p10">
            <a:extLst>
              <a:ext uri="{FF2B5EF4-FFF2-40B4-BE49-F238E27FC236}">
                <a16:creationId xmlns:a16="http://schemas.microsoft.com/office/drawing/2014/main" id="{664ABF56-8600-47BF-8E09-62D226AF6C0A}"/>
              </a:ext>
            </a:extLst>
          </p:cNvPr>
          <p:cNvSpPr/>
          <p:nvPr/>
        </p:nvSpPr>
        <p:spPr>
          <a:xfrm>
            <a:off x="0" y="0"/>
            <a:ext cx="403707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Google Shape;223;p10">
            <a:extLst>
              <a:ext uri="{FF2B5EF4-FFF2-40B4-BE49-F238E27FC236}">
                <a16:creationId xmlns:a16="http://schemas.microsoft.com/office/drawing/2014/main" id="{BB27EC82-3E4E-42AC-8F19-907C1F53FDE8}"/>
              </a:ext>
            </a:extLst>
          </p:cNvPr>
          <p:cNvSpPr txBox="1">
            <a:spLocks/>
          </p:cNvSpPr>
          <p:nvPr/>
        </p:nvSpPr>
        <p:spPr>
          <a:xfrm>
            <a:off x="457200" y="1219200"/>
            <a:ext cx="4419600" cy="73866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r>
              <a:rPr lang="en-GB" sz="4800" dirty="0">
                <a:solidFill>
                  <a:schemeClr val="bg1"/>
                </a:solidFill>
              </a:rPr>
              <a:t>Analysis</a:t>
            </a:r>
          </a:p>
        </p:txBody>
      </p:sp>
      <p:sp>
        <p:nvSpPr>
          <p:cNvPr id="4" name="TextBox 3">
            <a:extLst>
              <a:ext uri="{FF2B5EF4-FFF2-40B4-BE49-F238E27FC236}">
                <a16:creationId xmlns:a16="http://schemas.microsoft.com/office/drawing/2014/main" id="{30A2810C-071C-4132-9D67-0654149C341B}"/>
              </a:ext>
            </a:extLst>
          </p:cNvPr>
          <p:cNvSpPr txBox="1"/>
          <p:nvPr/>
        </p:nvSpPr>
        <p:spPr>
          <a:xfrm>
            <a:off x="4129873" y="120580"/>
            <a:ext cx="8299938" cy="2893100"/>
          </a:xfrm>
          <a:prstGeom prst="rect">
            <a:avLst/>
          </a:prstGeom>
          <a:noFill/>
        </p:spPr>
        <p:txBody>
          <a:bodyPr wrap="square" rtlCol="0">
            <a:spAutoFit/>
          </a:bodyPr>
          <a:lstStyle/>
          <a:p>
            <a:endParaRPr lang="en-US" sz="1300" dirty="0">
              <a:solidFill>
                <a:srgbClr val="808080"/>
              </a:solidFill>
              <a:latin typeface="Consolas" panose="020B0609020204030204" pitchFamily="49" charset="0"/>
            </a:endParaRPr>
          </a:p>
          <a:p>
            <a:r>
              <a:rPr lang="en-US" sz="1300" dirty="0">
                <a:solidFill>
                  <a:srgbClr val="008000"/>
                </a:solidFill>
                <a:latin typeface="Consolas" panose="020B0609020204030204" pitchFamily="49" charset="0"/>
              </a:rPr>
              <a:t>4.Find the top 3 products in each category based on their sales.  </a:t>
            </a:r>
            <a:endParaRPr lang="en-US" sz="1300" dirty="0">
              <a:solidFill>
                <a:srgbClr val="000000"/>
              </a:solidFill>
              <a:latin typeface="Consolas" panose="020B0609020204030204" pitchFamily="49" charset="0"/>
            </a:endParaRPr>
          </a:p>
          <a:p>
            <a:endParaRPr lang="en-IN" sz="1300" dirty="0">
              <a:solidFill>
                <a:srgbClr val="000000"/>
              </a:solidFill>
              <a:latin typeface="Consolas" panose="020B0609020204030204" pitchFamily="49" charset="0"/>
            </a:endParaRPr>
          </a:p>
          <a:p>
            <a:r>
              <a:rPr lang="en-US" sz="1300" dirty="0">
                <a:solidFill>
                  <a:srgbClr val="0000FF"/>
                </a:solidFill>
                <a:latin typeface="Consolas" panose="020B0609020204030204" pitchFamily="49" charset="0"/>
              </a:rPr>
              <a:t>WITH</a:t>
            </a:r>
            <a:r>
              <a:rPr lang="en-US" sz="1300" dirty="0">
                <a:solidFill>
                  <a:srgbClr val="000000"/>
                </a:solidFill>
                <a:latin typeface="Consolas" panose="020B0609020204030204" pitchFamily="49" charset="0"/>
              </a:rPr>
              <a:t> RankedProducts </a:t>
            </a:r>
            <a:r>
              <a:rPr lang="en-US" sz="1300" dirty="0">
                <a:solidFill>
                  <a:srgbClr val="0000FF"/>
                </a:solidFill>
                <a:latin typeface="Consolas" panose="020B0609020204030204" pitchFamily="49" charset="0"/>
              </a:rPr>
              <a:t>AS </a:t>
            </a:r>
            <a:r>
              <a:rPr lang="en-US" sz="1300" dirty="0">
                <a:solidFill>
                  <a:srgbClr val="808080"/>
                </a:solidFill>
                <a:latin typeface="Consolas" panose="020B0609020204030204" pitchFamily="49" charset="0"/>
              </a:rPr>
              <a:t>(</a:t>
            </a:r>
            <a:r>
              <a:rPr lang="en-US" sz="1300" dirty="0">
                <a:solidFill>
                  <a:srgbClr val="0000FF"/>
                </a:solidFill>
                <a:latin typeface="Consolas" panose="020B0609020204030204" pitchFamily="49" charset="0"/>
              </a:rPr>
              <a:t>SELECT</a:t>
            </a:r>
            <a:r>
              <a:rPr lang="en-US" sz="1300" dirty="0">
                <a:solidFill>
                  <a:srgbClr val="000000"/>
                </a:solidFill>
                <a:latin typeface="Consolas" panose="020B0609020204030204" pitchFamily="49" charset="0"/>
              </a:rPr>
              <a:t> [Category]</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[Sub-Category]</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[Product Name]</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a:t>
            </a:r>
            <a:r>
              <a:rPr lang="en-US" sz="1300" dirty="0">
                <a:solidFill>
                  <a:srgbClr val="FF00FF"/>
                </a:solidFill>
                <a:latin typeface="Consolas" panose="020B0609020204030204" pitchFamily="49" charset="0"/>
              </a:rPr>
              <a:t>ROUND</a:t>
            </a:r>
            <a:r>
              <a:rPr lang="en-US" sz="1300" dirty="0">
                <a:solidFill>
                  <a:srgbClr val="808080"/>
                </a:solidFill>
                <a:latin typeface="Consolas" panose="020B0609020204030204" pitchFamily="49" charset="0"/>
              </a:rPr>
              <a:t>(</a:t>
            </a:r>
            <a:r>
              <a:rPr lang="en-US" sz="1300" dirty="0">
                <a:solidFill>
                  <a:srgbClr val="FF00FF"/>
                </a:solidFill>
                <a:latin typeface="Consolas" panose="020B0609020204030204" pitchFamily="49" charset="0"/>
              </a:rPr>
              <a:t>SUM</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Sales</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2</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AS</a:t>
            </a:r>
            <a:r>
              <a:rPr lang="en-US" sz="1300" dirty="0">
                <a:solidFill>
                  <a:srgbClr val="000000"/>
                </a:solidFill>
                <a:latin typeface="Consolas" panose="020B0609020204030204" pitchFamily="49" charset="0"/>
              </a:rPr>
              <a:t> Total_Sales</a:t>
            </a:r>
            <a:r>
              <a:rPr lang="en-US" sz="1300" dirty="0">
                <a:solidFill>
                  <a:srgbClr val="808080"/>
                </a:solidFill>
                <a:latin typeface="Consolas" panose="020B0609020204030204" pitchFamily="49" charset="0"/>
              </a:rPr>
              <a:t>,</a:t>
            </a:r>
            <a:endParaRPr lang="en-US" sz="1300" dirty="0">
              <a:solidFill>
                <a:srgbClr val="000000"/>
              </a:solidFill>
              <a:latin typeface="Consolas" panose="020B0609020204030204" pitchFamily="49" charset="0"/>
            </a:endParaRPr>
          </a:p>
          <a:p>
            <a:r>
              <a:rPr lang="en-US" sz="1300" dirty="0">
                <a:solidFill>
                  <a:srgbClr val="FF00FF"/>
                </a:solidFill>
                <a:latin typeface="Consolas" panose="020B0609020204030204" pitchFamily="49" charset="0"/>
              </a:rPr>
              <a:t>ROW_NUMBER</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OVER </a:t>
            </a:r>
            <a:r>
              <a:rPr lang="en-US" sz="1300" dirty="0">
                <a:solidFill>
                  <a:srgbClr val="808080"/>
                </a:solidFill>
                <a:latin typeface="Consolas" panose="020B0609020204030204" pitchFamily="49" charset="0"/>
              </a:rPr>
              <a:t>(</a:t>
            </a:r>
            <a:r>
              <a:rPr lang="en-US" sz="1300" dirty="0">
                <a:solidFill>
                  <a:srgbClr val="0000FF"/>
                </a:solidFill>
                <a:latin typeface="Consolas" panose="020B0609020204030204" pitchFamily="49" charset="0"/>
              </a:rPr>
              <a:t>PARTITION</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BY</a:t>
            </a:r>
            <a:r>
              <a:rPr lang="en-US" sz="1300" dirty="0">
                <a:solidFill>
                  <a:srgbClr val="000000"/>
                </a:solidFill>
                <a:latin typeface="Consolas" panose="020B0609020204030204" pitchFamily="49" charset="0"/>
              </a:rPr>
              <a:t> [Category] </a:t>
            </a:r>
            <a:r>
              <a:rPr lang="en-US" sz="1300" dirty="0">
                <a:solidFill>
                  <a:srgbClr val="0000FF"/>
                </a:solidFill>
                <a:latin typeface="Consolas" panose="020B0609020204030204" pitchFamily="49" charset="0"/>
              </a:rPr>
              <a:t>ORDER</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BY</a:t>
            </a:r>
            <a:r>
              <a:rPr lang="en-US" sz="1300" dirty="0">
                <a:solidFill>
                  <a:srgbClr val="000000"/>
                </a:solidFill>
                <a:latin typeface="Consolas" panose="020B0609020204030204" pitchFamily="49" charset="0"/>
              </a:rPr>
              <a:t> </a:t>
            </a:r>
            <a:r>
              <a:rPr lang="en-US" sz="1300" dirty="0">
                <a:solidFill>
                  <a:srgbClr val="FF00FF"/>
                </a:solidFill>
                <a:latin typeface="Consolas" panose="020B0609020204030204" pitchFamily="49" charset="0"/>
              </a:rPr>
              <a:t>SUM</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Sales</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DESC</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AS</a:t>
            </a:r>
            <a:r>
              <a:rPr lang="en-US" sz="1300" dirty="0">
                <a:solidFill>
                  <a:srgbClr val="000000"/>
                </a:solidFill>
                <a:latin typeface="Consolas" panose="020B0609020204030204" pitchFamily="49" charset="0"/>
              </a:rPr>
              <a:t> rn</a:t>
            </a:r>
          </a:p>
          <a:p>
            <a:r>
              <a:rPr lang="en-IN" sz="1300" dirty="0">
                <a:solidFill>
                  <a:srgbClr val="0000FF"/>
                </a:solidFill>
                <a:latin typeface="Consolas" panose="020B0609020204030204" pitchFamily="49" charset="0"/>
              </a:rPr>
              <a:t>FROM</a:t>
            </a:r>
            <a:r>
              <a:rPr lang="en-IN" sz="1300" dirty="0">
                <a:solidFill>
                  <a:srgbClr val="000000"/>
                </a:solidFill>
                <a:latin typeface="Consolas" panose="020B0609020204030204" pitchFamily="49" charset="0"/>
              </a:rPr>
              <a:t> Orders$</a:t>
            </a:r>
          </a:p>
          <a:p>
            <a:r>
              <a:rPr lang="en-US" sz="1300" dirty="0">
                <a:solidFill>
                  <a:srgbClr val="0000FF"/>
                </a:solidFill>
                <a:latin typeface="Consolas" panose="020B0609020204030204" pitchFamily="49" charset="0"/>
              </a:rPr>
              <a:t>GROUP</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BY</a:t>
            </a:r>
            <a:r>
              <a:rPr lang="en-US" sz="1300" dirty="0">
                <a:solidFill>
                  <a:srgbClr val="000000"/>
                </a:solidFill>
                <a:latin typeface="Consolas" panose="020B0609020204030204" pitchFamily="49" charset="0"/>
              </a:rPr>
              <a:t> [Category]</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[Sub-Category]</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[Product Name]</a:t>
            </a:r>
            <a:r>
              <a:rPr lang="en-US" sz="1300" dirty="0">
                <a:solidFill>
                  <a:srgbClr val="808080"/>
                </a:solidFill>
                <a:latin typeface="Consolas" panose="020B0609020204030204" pitchFamily="49" charset="0"/>
              </a:rPr>
              <a:t>)</a:t>
            </a:r>
            <a:endParaRPr lang="en-US" sz="1300" dirty="0">
              <a:solidFill>
                <a:srgbClr val="000000"/>
              </a:solidFill>
              <a:latin typeface="Consolas" panose="020B0609020204030204" pitchFamily="49" charset="0"/>
            </a:endParaRPr>
          </a:p>
          <a:p>
            <a:r>
              <a:rPr lang="en-US" sz="1300" dirty="0">
                <a:solidFill>
                  <a:srgbClr val="0000FF"/>
                </a:solidFill>
                <a:latin typeface="Consolas" panose="020B0609020204030204" pitchFamily="49" charset="0"/>
              </a:rPr>
              <a:t>SELECT</a:t>
            </a:r>
            <a:r>
              <a:rPr lang="en-US" sz="1300" dirty="0">
                <a:solidFill>
                  <a:srgbClr val="000000"/>
                </a:solidFill>
                <a:latin typeface="Consolas" panose="020B0609020204030204" pitchFamily="49" charset="0"/>
              </a:rPr>
              <a:t> [Category]</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[Sub-Category]</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[Product Name]</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Total_Sales</a:t>
            </a:r>
          </a:p>
          <a:p>
            <a:r>
              <a:rPr lang="en-IN" sz="1300" dirty="0">
                <a:solidFill>
                  <a:srgbClr val="0000FF"/>
                </a:solidFill>
                <a:latin typeface="Consolas" panose="020B0609020204030204" pitchFamily="49" charset="0"/>
              </a:rPr>
              <a:t>FROM</a:t>
            </a:r>
            <a:r>
              <a:rPr lang="en-IN" sz="1300" dirty="0">
                <a:solidFill>
                  <a:srgbClr val="000000"/>
                </a:solidFill>
                <a:latin typeface="Consolas" panose="020B0609020204030204" pitchFamily="49" charset="0"/>
              </a:rPr>
              <a:t> RankedProducts</a:t>
            </a:r>
          </a:p>
          <a:p>
            <a:r>
              <a:rPr lang="en-IN" sz="1300" dirty="0">
                <a:solidFill>
                  <a:srgbClr val="0000FF"/>
                </a:solidFill>
                <a:latin typeface="Consolas" panose="020B0609020204030204" pitchFamily="49" charset="0"/>
              </a:rPr>
              <a:t>WHERE</a:t>
            </a:r>
            <a:r>
              <a:rPr lang="en-IN" sz="1300" dirty="0">
                <a:solidFill>
                  <a:srgbClr val="000000"/>
                </a:solidFill>
                <a:latin typeface="Consolas" panose="020B0609020204030204" pitchFamily="49" charset="0"/>
              </a:rPr>
              <a:t> rn </a:t>
            </a:r>
            <a:r>
              <a:rPr lang="en-IN" sz="1300" dirty="0">
                <a:solidFill>
                  <a:srgbClr val="808080"/>
                </a:solidFill>
                <a:latin typeface="Consolas" panose="020B0609020204030204" pitchFamily="49" charset="0"/>
              </a:rPr>
              <a:t>&lt;=</a:t>
            </a:r>
            <a:r>
              <a:rPr lang="en-IN" sz="1300" dirty="0">
                <a:solidFill>
                  <a:srgbClr val="000000"/>
                </a:solidFill>
                <a:latin typeface="Consolas" panose="020B0609020204030204" pitchFamily="49" charset="0"/>
              </a:rPr>
              <a:t> 3</a:t>
            </a:r>
          </a:p>
          <a:p>
            <a:r>
              <a:rPr lang="en-US" sz="1300" dirty="0">
                <a:solidFill>
                  <a:srgbClr val="0000FF"/>
                </a:solidFill>
                <a:latin typeface="Consolas" panose="020B0609020204030204" pitchFamily="49" charset="0"/>
              </a:rPr>
              <a:t>ORDER</a:t>
            </a:r>
            <a:r>
              <a:rPr lang="en-US" sz="1300" dirty="0">
                <a:solidFill>
                  <a:srgbClr val="000000"/>
                </a:solidFill>
                <a:latin typeface="Consolas" panose="020B0609020204030204" pitchFamily="49" charset="0"/>
              </a:rPr>
              <a:t> </a:t>
            </a:r>
            <a:r>
              <a:rPr lang="en-US" sz="1300" dirty="0">
                <a:solidFill>
                  <a:srgbClr val="0000FF"/>
                </a:solidFill>
                <a:latin typeface="Consolas" panose="020B0609020204030204" pitchFamily="49" charset="0"/>
              </a:rPr>
              <a:t>BY</a:t>
            </a:r>
            <a:r>
              <a:rPr lang="en-US" sz="1300" dirty="0">
                <a:solidFill>
                  <a:srgbClr val="000000"/>
                </a:solidFill>
                <a:latin typeface="Consolas" panose="020B0609020204030204" pitchFamily="49" charset="0"/>
              </a:rPr>
              <a:t> [Category]</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[Sub-Category]</a:t>
            </a:r>
            <a:r>
              <a:rPr lang="en-US" sz="1300" dirty="0">
                <a:solidFill>
                  <a:srgbClr val="808080"/>
                </a:solidFill>
                <a:latin typeface="Consolas" panose="020B0609020204030204" pitchFamily="49" charset="0"/>
              </a:rPr>
              <a:t>,</a:t>
            </a:r>
            <a:r>
              <a:rPr lang="en-US" sz="1300" dirty="0">
                <a:solidFill>
                  <a:srgbClr val="000000"/>
                </a:solidFill>
                <a:latin typeface="Consolas" panose="020B0609020204030204" pitchFamily="49" charset="0"/>
              </a:rPr>
              <a:t> Total_Sales </a:t>
            </a:r>
            <a:r>
              <a:rPr lang="en-US" sz="1300" dirty="0">
                <a:solidFill>
                  <a:srgbClr val="0000FF"/>
                </a:solidFill>
                <a:latin typeface="Consolas" panose="020B0609020204030204" pitchFamily="49" charset="0"/>
              </a:rPr>
              <a:t>DESC</a:t>
            </a:r>
            <a:r>
              <a:rPr lang="en-US" sz="1300" dirty="0">
                <a:solidFill>
                  <a:srgbClr val="808080"/>
                </a:solidFill>
                <a:latin typeface="Consolas" panose="020B0609020204030204" pitchFamily="49" charset="0"/>
              </a:rPr>
              <a:t>;</a:t>
            </a:r>
          </a:p>
          <a:p>
            <a:endParaRPr lang="en-US" sz="1300" dirty="0">
              <a:solidFill>
                <a:srgbClr val="808080"/>
              </a:solidFill>
              <a:latin typeface="Consolas" panose="020B0609020204030204" pitchFamily="49" charset="0"/>
            </a:endParaRPr>
          </a:p>
          <a:p>
            <a:endParaRPr lang="en-IN" sz="1300" dirty="0"/>
          </a:p>
        </p:txBody>
      </p:sp>
    </p:spTree>
    <p:extLst>
      <p:ext uri="{BB962C8B-B14F-4D97-AF65-F5344CB8AC3E}">
        <p14:creationId xmlns:p14="http://schemas.microsoft.com/office/powerpoint/2010/main" val="149025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2;p10">
            <a:extLst>
              <a:ext uri="{FF2B5EF4-FFF2-40B4-BE49-F238E27FC236}">
                <a16:creationId xmlns:a16="http://schemas.microsoft.com/office/drawing/2014/main" id="{D095919D-7021-44EB-800A-9E23ABCC5C83}"/>
              </a:ext>
            </a:extLst>
          </p:cNvPr>
          <p:cNvSpPr/>
          <p:nvPr/>
        </p:nvSpPr>
        <p:spPr>
          <a:xfrm>
            <a:off x="0" y="0"/>
            <a:ext cx="4037076" cy="68580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bg1"/>
              </a:solidFill>
              <a:latin typeface="Calibri"/>
              <a:ea typeface="Calibri"/>
              <a:cs typeface="Calibri"/>
              <a:sym typeface="Calibri"/>
            </a:endParaRPr>
          </a:p>
        </p:txBody>
      </p:sp>
      <p:sp>
        <p:nvSpPr>
          <p:cNvPr id="3" name="Google Shape;223;p10">
            <a:extLst>
              <a:ext uri="{FF2B5EF4-FFF2-40B4-BE49-F238E27FC236}">
                <a16:creationId xmlns:a16="http://schemas.microsoft.com/office/drawing/2014/main" id="{9745B7F9-319D-4370-B940-0942FD79B07D}"/>
              </a:ext>
            </a:extLst>
          </p:cNvPr>
          <p:cNvSpPr txBox="1">
            <a:spLocks/>
          </p:cNvSpPr>
          <p:nvPr/>
        </p:nvSpPr>
        <p:spPr>
          <a:xfrm>
            <a:off x="457200" y="1219200"/>
            <a:ext cx="4419600" cy="73866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r>
              <a:rPr lang="en-GB" sz="4800" dirty="0">
                <a:solidFill>
                  <a:schemeClr val="bg1"/>
                </a:solidFill>
              </a:rPr>
              <a:t>Analysis</a:t>
            </a:r>
          </a:p>
        </p:txBody>
      </p:sp>
      <p:sp>
        <p:nvSpPr>
          <p:cNvPr id="4" name="TextBox 3">
            <a:extLst>
              <a:ext uri="{FF2B5EF4-FFF2-40B4-BE49-F238E27FC236}">
                <a16:creationId xmlns:a16="http://schemas.microsoft.com/office/drawing/2014/main" id="{62418603-28FB-4198-82FE-051103F59A3F}"/>
              </a:ext>
            </a:extLst>
          </p:cNvPr>
          <p:cNvSpPr txBox="1"/>
          <p:nvPr/>
        </p:nvSpPr>
        <p:spPr>
          <a:xfrm>
            <a:off x="4129873" y="120580"/>
            <a:ext cx="8229600" cy="7025000"/>
          </a:xfrm>
          <a:prstGeom prst="rect">
            <a:avLst/>
          </a:prstGeom>
          <a:noFill/>
        </p:spPr>
        <p:txBody>
          <a:bodyPr wrap="square" rtlCol="0">
            <a:spAutoFit/>
          </a:bodyPr>
          <a:lstStyle/>
          <a:p>
            <a:r>
              <a:rPr lang="en-US" sz="1100" dirty="0">
                <a:solidFill>
                  <a:srgbClr val="008000"/>
                </a:solidFill>
                <a:latin typeface="Consolas" panose="020B0609020204030204" pitchFamily="49" charset="0"/>
              </a:rPr>
              <a:t>5.In the table Orders with columns OrderID, CustomerID, OrderDate, TotalAmount. </a:t>
            </a:r>
            <a:endParaRPr lang="en-US" sz="1100" dirty="0">
              <a:solidFill>
                <a:srgbClr val="000000"/>
              </a:solidFill>
              <a:latin typeface="Consolas" panose="020B0609020204030204" pitchFamily="49" charset="0"/>
            </a:endParaRPr>
          </a:p>
          <a:p>
            <a:r>
              <a:rPr lang="en-US" sz="1100" dirty="0">
                <a:solidFill>
                  <a:srgbClr val="008000"/>
                </a:solidFill>
                <a:latin typeface="Consolas" panose="020B0609020204030204" pitchFamily="49" charset="0"/>
              </a:rPr>
              <a:t>You need to create a stored procedure Get_Customer_Orders that takes a CustomerID as input and returns a table with the following columns, </a:t>
            </a:r>
            <a:endParaRPr lang="en-US" sz="1100" dirty="0">
              <a:solidFill>
                <a:srgbClr val="000000"/>
              </a:solidFill>
              <a:latin typeface="Consolas" panose="020B0609020204030204" pitchFamily="49" charset="0"/>
            </a:endParaRPr>
          </a:p>
          <a:p>
            <a:r>
              <a:rPr lang="en-US" sz="1100" dirty="0">
                <a:solidFill>
                  <a:srgbClr val="008000"/>
                </a:solidFill>
                <a:latin typeface="Consolas" panose="020B0609020204030204" pitchFamily="49" charset="0"/>
              </a:rPr>
              <a:t>you will need to create a function also that calculates the number of days between two dates.  </a:t>
            </a:r>
            <a:endParaRPr lang="en-US" sz="1100" dirty="0">
              <a:solidFill>
                <a:srgbClr val="000000"/>
              </a:solidFill>
              <a:latin typeface="Consolas" panose="020B0609020204030204" pitchFamily="49" charset="0"/>
            </a:endParaRPr>
          </a:p>
          <a:p>
            <a:r>
              <a:rPr lang="en-IN" sz="1100" dirty="0">
                <a:solidFill>
                  <a:srgbClr val="008000"/>
                </a:solidFill>
                <a:latin typeface="Consolas" panose="020B0609020204030204" pitchFamily="49" charset="0"/>
              </a:rPr>
              <a:t>OrderDate, TotalAmount, </a:t>
            </a:r>
            <a:r>
              <a:rPr lang="en-US" sz="1100" dirty="0">
                <a:solidFill>
                  <a:srgbClr val="008000"/>
                </a:solidFill>
                <a:latin typeface="Consolas" panose="020B0609020204030204" pitchFamily="49" charset="0"/>
              </a:rPr>
              <a:t>TotalOrders: The total number of orders made by the customer.</a:t>
            </a:r>
            <a:endParaRPr lang="en-US" sz="1100" dirty="0">
              <a:solidFill>
                <a:srgbClr val="000000"/>
              </a:solidFill>
              <a:latin typeface="Consolas" panose="020B0609020204030204" pitchFamily="49" charset="0"/>
            </a:endParaRPr>
          </a:p>
          <a:p>
            <a:r>
              <a:rPr lang="en-US" sz="1100" dirty="0">
                <a:solidFill>
                  <a:srgbClr val="008000"/>
                </a:solidFill>
                <a:latin typeface="Consolas" panose="020B0609020204030204" pitchFamily="49" charset="0"/>
              </a:rPr>
              <a:t>AvgAmount: The average total amount of orders made by the customer.</a:t>
            </a:r>
            <a:endParaRPr lang="en-US" sz="1100" dirty="0">
              <a:solidFill>
                <a:srgbClr val="000000"/>
              </a:solidFill>
              <a:latin typeface="Consolas" panose="020B0609020204030204" pitchFamily="49" charset="0"/>
            </a:endParaRPr>
          </a:p>
          <a:p>
            <a:r>
              <a:rPr lang="en-US" sz="1100" dirty="0">
                <a:solidFill>
                  <a:srgbClr val="008000"/>
                </a:solidFill>
                <a:latin typeface="Consolas" panose="020B0609020204030204" pitchFamily="49" charset="0"/>
              </a:rPr>
              <a:t>LastOrderDate: The date of the customer's most recent order.</a:t>
            </a:r>
            <a:endParaRPr lang="en-US" sz="1100" dirty="0">
              <a:solidFill>
                <a:srgbClr val="000000"/>
              </a:solidFill>
              <a:latin typeface="Consolas" panose="020B0609020204030204" pitchFamily="49" charset="0"/>
            </a:endParaRPr>
          </a:p>
          <a:p>
            <a:r>
              <a:rPr lang="en-US" sz="1100" dirty="0">
                <a:solidFill>
                  <a:srgbClr val="008000"/>
                </a:solidFill>
                <a:latin typeface="Consolas" panose="020B0609020204030204" pitchFamily="49" charset="0"/>
              </a:rPr>
              <a:t>DaysSinceLastOrder: The number of days since the customer's most recent order. </a:t>
            </a:r>
            <a:endParaRPr lang="en-IN" sz="1100" dirty="0">
              <a:solidFill>
                <a:srgbClr val="000000"/>
              </a:solidFill>
              <a:latin typeface="Consolas" panose="020B0609020204030204" pitchFamily="49" charset="0"/>
            </a:endParaRPr>
          </a:p>
          <a:p>
            <a:endParaRPr lang="en-IN" sz="1100" dirty="0">
              <a:solidFill>
                <a:srgbClr val="000000"/>
              </a:solidFill>
              <a:latin typeface="Consolas" panose="020B0609020204030204" pitchFamily="49" charset="0"/>
            </a:endParaRPr>
          </a:p>
          <a:p>
            <a:r>
              <a:rPr lang="en-US" sz="1100" dirty="0">
                <a:solidFill>
                  <a:srgbClr val="008000"/>
                </a:solidFill>
                <a:latin typeface="Consolas" panose="020B0609020204030204" pitchFamily="49" charset="0"/>
              </a:rPr>
              <a:t>Here First we will create the function to calculate days between two dates </a:t>
            </a:r>
            <a:endParaRPr lang="en-US" sz="1100" dirty="0">
              <a:solidFill>
                <a:srgbClr val="000000"/>
              </a:solidFill>
              <a:latin typeface="Consolas" panose="020B0609020204030204" pitchFamily="49" charset="0"/>
            </a:endParaRPr>
          </a:p>
          <a:p>
            <a:r>
              <a:rPr lang="en-IN" sz="1100" dirty="0">
                <a:solidFill>
                  <a:srgbClr val="0000FF"/>
                </a:solidFill>
                <a:latin typeface="Consolas" panose="020B0609020204030204" pitchFamily="49" charset="0"/>
              </a:rPr>
              <a:t>CREATE</a:t>
            </a:r>
            <a:r>
              <a:rPr lang="en-IN" sz="1100" dirty="0">
                <a:solidFill>
                  <a:srgbClr val="000000"/>
                </a:solidFill>
                <a:latin typeface="Consolas" panose="020B0609020204030204" pitchFamily="49" charset="0"/>
              </a:rPr>
              <a:t> </a:t>
            </a:r>
            <a:r>
              <a:rPr lang="en-IN" sz="1100" dirty="0">
                <a:solidFill>
                  <a:srgbClr val="0000FF"/>
                </a:solidFill>
                <a:latin typeface="Consolas" panose="020B0609020204030204" pitchFamily="49" charset="0"/>
              </a:rPr>
              <a:t>FUNCTION</a:t>
            </a:r>
            <a:r>
              <a:rPr lang="en-IN" sz="1100" dirty="0">
                <a:solidFill>
                  <a:srgbClr val="000000"/>
                </a:solidFill>
                <a:latin typeface="Consolas" panose="020B0609020204030204" pitchFamily="49" charset="0"/>
              </a:rPr>
              <a:t> dbo</a:t>
            </a:r>
            <a:r>
              <a:rPr lang="en-IN" sz="1100" dirty="0">
                <a:solidFill>
                  <a:srgbClr val="808080"/>
                </a:solidFill>
                <a:latin typeface="Consolas" panose="020B0609020204030204" pitchFamily="49" charset="0"/>
              </a:rPr>
              <a:t>.</a:t>
            </a:r>
            <a:r>
              <a:rPr lang="en-IN" sz="1100" dirty="0">
                <a:solidFill>
                  <a:srgbClr val="000000"/>
                </a:solidFill>
                <a:latin typeface="Consolas" panose="020B0609020204030204" pitchFamily="49" charset="0"/>
              </a:rPr>
              <a:t>CalculateDaysBetweenDates</a:t>
            </a:r>
          </a:p>
          <a:p>
            <a:r>
              <a:rPr lang="en-IN" sz="1100" dirty="0">
                <a:solidFill>
                  <a:srgbClr val="808080"/>
                </a:solidFill>
                <a:latin typeface="Consolas" panose="020B0609020204030204" pitchFamily="49" charset="0"/>
              </a:rPr>
              <a:t>(</a:t>
            </a:r>
            <a:endParaRPr lang="en-IN" sz="1100" dirty="0">
              <a:solidFill>
                <a:srgbClr val="000000"/>
              </a:solidFill>
              <a:latin typeface="Consolas" panose="020B0609020204030204" pitchFamily="49" charset="0"/>
            </a:endParaRPr>
          </a:p>
          <a:p>
            <a:r>
              <a:rPr lang="en-IN" sz="1100" dirty="0">
                <a:solidFill>
                  <a:srgbClr val="000000"/>
                </a:solidFill>
                <a:latin typeface="Consolas" panose="020B0609020204030204" pitchFamily="49" charset="0"/>
              </a:rPr>
              <a:t>  @StartDate </a:t>
            </a:r>
            <a:r>
              <a:rPr lang="en-IN" sz="1100" dirty="0">
                <a:solidFill>
                  <a:srgbClr val="0000FF"/>
                </a:solidFill>
                <a:latin typeface="Consolas" panose="020B0609020204030204" pitchFamily="49" charset="0"/>
              </a:rPr>
              <a:t>DATE</a:t>
            </a:r>
            <a:r>
              <a:rPr lang="en-IN" sz="1100" dirty="0">
                <a:solidFill>
                  <a:srgbClr val="808080"/>
                </a:solidFill>
                <a:latin typeface="Consolas" panose="020B0609020204030204" pitchFamily="49" charset="0"/>
              </a:rPr>
              <a:t>,</a:t>
            </a:r>
            <a:r>
              <a:rPr lang="en-IN" sz="1100" dirty="0">
                <a:solidFill>
                  <a:srgbClr val="000000"/>
                </a:solidFill>
                <a:latin typeface="Consolas" panose="020B0609020204030204" pitchFamily="49" charset="0"/>
              </a:rPr>
              <a:t> </a:t>
            </a:r>
          </a:p>
          <a:p>
            <a:r>
              <a:rPr lang="en-IN" sz="1100" dirty="0">
                <a:solidFill>
                  <a:srgbClr val="000000"/>
                </a:solidFill>
                <a:latin typeface="Consolas" panose="020B0609020204030204" pitchFamily="49" charset="0"/>
              </a:rPr>
              <a:t>  @EndDate </a:t>
            </a:r>
            <a:r>
              <a:rPr lang="en-IN" sz="1100" dirty="0">
                <a:solidFill>
                  <a:srgbClr val="0000FF"/>
                </a:solidFill>
                <a:latin typeface="Consolas" panose="020B0609020204030204" pitchFamily="49" charset="0"/>
              </a:rPr>
              <a:t>DATE</a:t>
            </a:r>
            <a:endParaRPr lang="en-IN" sz="1100" dirty="0">
              <a:solidFill>
                <a:srgbClr val="000000"/>
              </a:solidFill>
              <a:latin typeface="Consolas" panose="020B0609020204030204" pitchFamily="49" charset="0"/>
            </a:endParaRPr>
          </a:p>
          <a:p>
            <a:r>
              <a:rPr lang="en-IN" sz="1100" dirty="0">
                <a:solidFill>
                  <a:srgbClr val="808080"/>
                </a:solidFill>
                <a:latin typeface="Consolas" panose="020B0609020204030204" pitchFamily="49" charset="0"/>
              </a:rPr>
              <a:t>)</a:t>
            </a:r>
            <a:endParaRPr lang="en-IN" sz="1100" dirty="0">
              <a:solidFill>
                <a:srgbClr val="000000"/>
              </a:solidFill>
              <a:latin typeface="Consolas" panose="020B0609020204030204" pitchFamily="49" charset="0"/>
            </a:endParaRPr>
          </a:p>
          <a:p>
            <a:r>
              <a:rPr lang="en-IN" sz="1100" dirty="0">
                <a:solidFill>
                  <a:srgbClr val="0000FF"/>
                </a:solidFill>
                <a:latin typeface="Consolas" panose="020B0609020204030204" pitchFamily="49" charset="0"/>
              </a:rPr>
              <a:t>RETURNS</a:t>
            </a:r>
            <a:r>
              <a:rPr lang="en-IN" sz="1100" dirty="0">
                <a:solidFill>
                  <a:srgbClr val="000000"/>
                </a:solidFill>
                <a:latin typeface="Consolas" panose="020B0609020204030204" pitchFamily="49" charset="0"/>
              </a:rPr>
              <a:t> </a:t>
            </a:r>
            <a:r>
              <a:rPr lang="en-IN" sz="1100" dirty="0">
                <a:solidFill>
                  <a:srgbClr val="0000FF"/>
                </a:solidFill>
                <a:latin typeface="Consolas" panose="020B0609020204030204" pitchFamily="49" charset="0"/>
              </a:rPr>
              <a:t>INT</a:t>
            </a:r>
            <a:endParaRPr lang="en-IN" sz="1100" dirty="0">
              <a:solidFill>
                <a:srgbClr val="000000"/>
              </a:solidFill>
              <a:latin typeface="Consolas" panose="020B0609020204030204" pitchFamily="49" charset="0"/>
            </a:endParaRPr>
          </a:p>
          <a:p>
            <a:r>
              <a:rPr lang="en-IN" sz="1100" dirty="0">
                <a:solidFill>
                  <a:srgbClr val="0000FF"/>
                </a:solidFill>
                <a:latin typeface="Consolas" panose="020B0609020204030204" pitchFamily="49" charset="0"/>
              </a:rPr>
              <a:t>AS</a:t>
            </a:r>
            <a:endParaRPr lang="en-IN" sz="1100" dirty="0">
              <a:solidFill>
                <a:srgbClr val="000000"/>
              </a:solidFill>
              <a:latin typeface="Consolas" panose="020B0609020204030204" pitchFamily="49" charset="0"/>
            </a:endParaRPr>
          </a:p>
          <a:p>
            <a:r>
              <a:rPr lang="en-IN" sz="1100" dirty="0">
                <a:solidFill>
                  <a:srgbClr val="0000FF"/>
                </a:solidFill>
                <a:latin typeface="Consolas" panose="020B0609020204030204" pitchFamily="49" charset="0"/>
              </a:rPr>
              <a:t>BEGIN</a:t>
            </a:r>
            <a:endParaRPr lang="en-IN"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RETURN</a:t>
            </a:r>
            <a:r>
              <a:rPr lang="en-US" sz="1100" dirty="0">
                <a:solidFill>
                  <a:srgbClr val="000000"/>
                </a:solidFill>
                <a:latin typeface="Consolas" panose="020B0609020204030204" pitchFamily="49" charset="0"/>
              </a:rPr>
              <a:t> </a:t>
            </a:r>
            <a:r>
              <a:rPr lang="en-US" sz="1100" dirty="0">
                <a:solidFill>
                  <a:srgbClr val="FF00FF"/>
                </a:solidFill>
                <a:latin typeface="Consolas" panose="020B0609020204030204" pitchFamily="49" charset="0"/>
              </a:rPr>
              <a:t>DATEDIFF</a:t>
            </a:r>
            <a:r>
              <a:rPr lang="en-US" sz="1100" dirty="0">
                <a:solidFill>
                  <a:srgbClr val="808080"/>
                </a:solidFill>
                <a:latin typeface="Consolas" panose="020B0609020204030204" pitchFamily="49" charset="0"/>
              </a:rPr>
              <a:t>(</a:t>
            </a:r>
            <a:r>
              <a:rPr lang="en-US" sz="1100" dirty="0">
                <a:solidFill>
                  <a:srgbClr val="FF00FF"/>
                </a:solidFill>
                <a:latin typeface="Consolas" panose="020B0609020204030204" pitchFamily="49" charset="0"/>
              </a:rPr>
              <a:t>DAY</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@StartDate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@EndDate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IN" sz="1100" dirty="0">
                <a:solidFill>
                  <a:srgbClr val="0000FF"/>
                </a:solidFill>
                <a:latin typeface="Consolas" panose="020B0609020204030204" pitchFamily="49" charset="0"/>
              </a:rPr>
              <a:t>END</a:t>
            </a:r>
            <a:r>
              <a:rPr lang="en-IN" sz="1100" dirty="0">
                <a:solidFill>
                  <a:srgbClr val="808080"/>
                </a:solidFill>
                <a:latin typeface="Consolas" panose="020B0609020204030204" pitchFamily="49" charset="0"/>
              </a:rPr>
              <a:t>;</a:t>
            </a:r>
            <a:endParaRPr lang="en-IN" sz="1100" dirty="0">
              <a:solidFill>
                <a:srgbClr val="000000"/>
              </a:solidFill>
              <a:latin typeface="Consolas" panose="020B0609020204030204" pitchFamily="49" charset="0"/>
            </a:endParaRPr>
          </a:p>
          <a:p>
            <a:endParaRPr lang="en-IN" sz="1100" dirty="0">
              <a:solidFill>
                <a:srgbClr val="000000"/>
              </a:solidFill>
              <a:latin typeface="Consolas" panose="020B0609020204030204" pitchFamily="49" charset="0"/>
            </a:endParaRPr>
          </a:p>
          <a:p>
            <a:r>
              <a:rPr lang="en-US" sz="1100" dirty="0">
                <a:solidFill>
                  <a:srgbClr val="008000"/>
                </a:solidFill>
                <a:latin typeface="Consolas" panose="020B0609020204030204" pitchFamily="49" charset="0"/>
              </a:rPr>
              <a:t>Now we have to create the stored procedure Get_Customer_Orders </a:t>
            </a:r>
            <a:endParaRPr lang="en-US" sz="1100" dirty="0">
              <a:solidFill>
                <a:srgbClr val="000000"/>
              </a:solidFill>
              <a:latin typeface="Consolas" panose="020B0609020204030204" pitchFamily="49" charset="0"/>
            </a:endParaRPr>
          </a:p>
          <a:p>
            <a:endParaRPr lang="en-IN"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CREATE</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PROCEDURE</a:t>
            </a:r>
            <a:r>
              <a:rPr lang="en-US" sz="1100" dirty="0">
                <a:solidFill>
                  <a:srgbClr val="000000"/>
                </a:solidFill>
                <a:latin typeface="Consolas" panose="020B0609020204030204" pitchFamily="49" charset="0"/>
              </a:rPr>
              <a:t> Get_Customer_Orders</a:t>
            </a:r>
          </a:p>
          <a:p>
            <a:r>
              <a:rPr lang="en-IN" sz="1100" dirty="0">
                <a:solidFill>
                  <a:srgbClr val="000000"/>
                </a:solidFill>
                <a:latin typeface="Consolas" panose="020B0609020204030204" pitchFamily="49" charset="0"/>
              </a:rPr>
              <a:t>    @CustomerID </a:t>
            </a:r>
            <a:r>
              <a:rPr lang="en-IN" sz="1100" dirty="0">
                <a:solidFill>
                  <a:srgbClr val="0000FF"/>
                </a:solidFill>
                <a:latin typeface="Consolas" panose="020B0609020204030204" pitchFamily="49" charset="0"/>
              </a:rPr>
              <a:t>VARCHAR</a:t>
            </a:r>
            <a:r>
              <a:rPr lang="en-IN" sz="1100" dirty="0">
                <a:solidFill>
                  <a:srgbClr val="808080"/>
                </a:solidFill>
                <a:latin typeface="Consolas" panose="020B0609020204030204" pitchFamily="49" charset="0"/>
              </a:rPr>
              <a:t>(</a:t>
            </a:r>
            <a:r>
              <a:rPr lang="en-IN" sz="1100" dirty="0">
                <a:solidFill>
                  <a:srgbClr val="000000"/>
                </a:solidFill>
                <a:latin typeface="Consolas" panose="020B0609020204030204" pitchFamily="49" charset="0"/>
              </a:rPr>
              <a:t>50</a:t>
            </a:r>
            <a:r>
              <a:rPr lang="en-IN" sz="1100" dirty="0">
                <a:solidFill>
                  <a:srgbClr val="808080"/>
                </a:solidFill>
                <a:latin typeface="Consolas" panose="020B0609020204030204" pitchFamily="49" charset="0"/>
              </a:rPr>
              <a:t>)</a:t>
            </a:r>
            <a:endParaRPr lang="en-IN" sz="1100" dirty="0">
              <a:solidFill>
                <a:srgbClr val="000000"/>
              </a:solidFill>
              <a:latin typeface="Consolas" panose="020B0609020204030204" pitchFamily="49" charset="0"/>
            </a:endParaRPr>
          </a:p>
          <a:p>
            <a:r>
              <a:rPr lang="en-IN" sz="1100" dirty="0">
                <a:solidFill>
                  <a:srgbClr val="0000FF"/>
                </a:solidFill>
                <a:latin typeface="Consolas" panose="020B0609020204030204" pitchFamily="49" charset="0"/>
              </a:rPr>
              <a:t>AS</a:t>
            </a:r>
            <a:endParaRPr lang="en-IN" sz="1100" dirty="0">
              <a:solidFill>
                <a:srgbClr val="000000"/>
              </a:solidFill>
              <a:latin typeface="Consolas" panose="020B0609020204030204" pitchFamily="49" charset="0"/>
            </a:endParaRPr>
          </a:p>
          <a:p>
            <a:r>
              <a:rPr lang="en-IN" sz="1100" dirty="0">
                <a:solidFill>
                  <a:srgbClr val="0000FF"/>
                </a:solidFill>
                <a:latin typeface="Consolas" panose="020B0609020204030204" pitchFamily="49" charset="0"/>
              </a:rPr>
              <a:t>BEGIN</a:t>
            </a:r>
            <a:endParaRPr lang="en-IN" sz="1100" dirty="0">
              <a:solidFill>
                <a:srgbClr val="000000"/>
              </a:solidFill>
              <a:latin typeface="Consolas" panose="020B0609020204030204" pitchFamily="49" charset="0"/>
            </a:endParaRPr>
          </a:p>
          <a:p>
            <a:r>
              <a:rPr lang="en-IN" sz="1100" dirty="0">
                <a:solidFill>
                  <a:srgbClr val="0000FF"/>
                </a:solidFill>
                <a:latin typeface="Consolas" panose="020B0609020204030204" pitchFamily="49" charset="0"/>
              </a:rPr>
              <a:t>SELECT</a:t>
            </a:r>
            <a:r>
              <a:rPr lang="en-IN" sz="1100" dirty="0">
                <a:solidFill>
                  <a:srgbClr val="000000"/>
                </a:solidFill>
                <a:latin typeface="Consolas" panose="020B0609020204030204" pitchFamily="49" charset="0"/>
              </a:rPr>
              <a:t> [Order Date]</a:t>
            </a:r>
            <a:r>
              <a:rPr lang="en-IN" sz="1100" dirty="0">
                <a:solidFill>
                  <a:srgbClr val="808080"/>
                </a:solidFill>
                <a:latin typeface="Consolas" panose="020B0609020204030204" pitchFamily="49" charset="0"/>
              </a:rPr>
              <a:t>,</a:t>
            </a:r>
            <a:r>
              <a:rPr lang="en-IN" sz="1100" dirty="0">
                <a:solidFill>
                  <a:srgbClr val="000000"/>
                </a:solidFill>
                <a:latin typeface="Consolas" panose="020B0609020204030204" pitchFamily="49" charset="0"/>
              </a:rPr>
              <a:t>[Sales]</a:t>
            </a:r>
            <a:r>
              <a:rPr lang="en-IN" sz="1100" dirty="0">
                <a:solidFill>
                  <a:srgbClr val="808080"/>
                </a:solidFill>
                <a:latin typeface="Consolas" panose="020B0609020204030204" pitchFamily="49" charset="0"/>
              </a:rPr>
              <a:t>,</a:t>
            </a:r>
            <a:endParaRPr lang="en-IN"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FF00FF"/>
                </a:solidFill>
                <a:latin typeface="Consolas" panose="020B0609020204030204" pitchFamily="49" charset="0"/>
              </a:rPr>
              <a:t>COUNT</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[Order ID]</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TotalOrders</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IN" sz="1100" dirty="0">
                <a:solidFill>
                  <a:srgbClr val="000000"/>
                </a:solidFill>
                <a:latin typeface="Consolas" panose="020B0609020204030204" pitchFamily="49" charset="0"/>
              </a:rPr>
              <a:t>        </a:t>
            </a:r>
            <a:r>
              <a:rPr lang="en-IN" sz="1100" dirty="0">
                <a:solidFill>
                  <a:srgbClr val="FF00FF"/>
                </a:solidFill>
                <a:latin typeface="Consolas" panose="020B0609020204030204" pitchFamily="49" charset="0"/>
              </a:rPr>
              <a:t>AVG</a:t>
            </a:r>
            <a:r>
              <a:rPr lang="en-IN" sz="1100" dirty="0">
                <a:solidFill>
                  <a:srgbClr val="808080"/>
                </a:solidFill>
                <a:latin typeface="Consolas" panose="020B0609020204030204" pitchFamily="49" charset="0"/>
              </a:rPr>
              <a:t>(</a:t>
            </a:r>
            <a:r>
              <a:rPr lang="en-IN" sz="1100" dirty="0">
                <a:solidFill>
                  <a:srgbClr val="000000"/>
                </a:solidFill>
                <a:latin typeface="Consolas" panose="020B0609020204030204" pitchFamily="49" charset="0"/>
              </a:rPr>
              <a:t>[Sales]</a:t>
            </a:r>
            <a:r>
              <a:rPr lang="en-IN" sz="1100" dirty="0">
                <a:solidFill>
                  <a:srgbClr val="808080"/>
                </a:solidFill>
                <a:latin typeface="Consolas" panose="020B0609020204030204" pitchFamily="49" charset="0"/>
              </a:rPr>
              <a:t>)</a:t>
            </a:r>
            <a:r>
              <a:rPr lang="en-IN" sz="1100" dirty="0">
                <a:solidFill>
                  <a:srgbClr val="000000"/>
                </a:solidFill>
                <a:latin typeface="Consolas" panose="020B0609020204030204" pitchFamily="49" charset="0"/>
              </a:rPr>
              <a:t> </a:t>
            </a:r>
            <a:r>
              <a:rPr lang="en-IN" sz="1100" dirty="0">
                <a:solidFill>
                  <a:srgbClr val="0000FF"/>
                </a:solidFill>
                <a:latin typeface="Consolas" panose="020B0609020204030204" pitchFamily="49" charset="0"/>
              </a:rPr>
              <a:t>AS</a:t>
            </a:r>
            <a:r>
              <a:rPr lang="en-IN" sz="1100" dirty="0">
                <a:solidFill>
                  <a:srgbClr val="000000"/>
                </a:solidFill>
                <a:latin typeface="Consolas" panose="020B0609020204030204" pitchFamily="49" charset="0"/>
              </a:rPr>
              <a:t> AvgAmount</a:t>
            </a:r>
            <a:r>
              <a:rPr lang="en-IN" sz="1100" dirty="0">
                <a:solidFill>
                  <a:srgbClr val="808080"/>
                </a:solidFill>
                <a:latin typeface="Consolas" panose="020B0609020204030204" pitchFamily="49" charset="0"/>
              </a:rPr>
              <a:t>,</a:t>
            </a:r>
            <a:endParaRPr lang="en-IN"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a:t>
            </a:r>
            <a:r>
              <a:rPr lang="en-US" sz="1100" dirty="0">
                <a:solidFill>
                  <a:srgbClr val="FF00FF"/>
                </a:solidFill>
                <a:latin typeface="Consolas" panose="020B0609020204030204" pitchFamily="49" charset="0"/>
              </a:rPr>
              <a:t>MAX</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[Order Date]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LastOrderDate</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US" sz="1100" dirty="0">
                <a:solidFill>
                  <a:srgbClr val="000000"/>
                </a:solidFill>
                <a:latin typeface="Consolas" panose="020B0609020204030204" pitchFamily="49" charset="0"/>
              </a:rPr>
              <a:t>        dbo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CalculateDaysBetweenDates</a:t>
            </a:r>
            <a:r>
              <a:rPr lang="en-US" sz="1100" dirty="0">
                <a:solidFill>
                  <a:srgbClr val="808080"/>
                </a:solidFill>
                <a:latin typeface="Consolas" panose="020B0609020204030204" pitchFamily="49" charset="0"/>
              </a:rPr>
              <a:t>(</a:t>
            </a:r>
            <a:r>
              <a:rPr lang="en-US" sz="1100" dirty="0">
                <a:solidFill>
                  <a:srgbClr val="FF00FF"/>
                </a:solidFill>
                <a:latin typeface="Consolas" panose="020B0609020204030204" pitchFamily="49" charset="0"/>
              </a:rPr>
              <a:t>MAX</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[Order Date]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FF00FF"/>
                </a:solidFill>
                <a:latin typeface="Consolas" panose="020B0609020204030204" pitchFamily="49" charset="0"/>
              </a:rPr>
              <a:t>GETDATE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AS</a:t>
            </a:r>
            <a:r>
              <a:rPr lang="en-US" sz="1100" dirty="0">
                <a:solidFill>
                  <a:srgbClr val="000000"/>
                </a:solidFill>
                <a:latin typeface="Consolas" panose="020B0609020204030204" pitchFamily="49" charset="0"/>
              </a:rPr>
              <a:t> DaysSinceLastOrder</a:t>
            </a:r>
          </a:p>
          <a:p>
            <a:r>
              <a:rPr lang="en-IN" sz="1100" dirty="0">
                <a:solidFill>
                  <a:srgbClr val="000000"/>
                </a:solidFill>
                <a:latin typeface="Consolas" panose="020B0609020204030204" pitchFamily="49" charset="0"/>
              </a:rPr>
              <a:t>    </a:t>
            </a:r>
            <a:r>
              <a:rPr lang="en-IN" sz="1100" dirty="0">
                <a:solidFill>
                  <a:srgbClr val="0000FF"/>
                </a:solidFill>
                <a:latin typeface="Consolas" panose="020B0609020204030204" pitchFamily="49" charset="0"/>
              </a:rPr>
              <a:t>FROM</a:t>
            </a:r>
            <a:r>
              <a:rPr lang="en-IN" sz="1100" dirty="0">
                <a:solidFill>
                  <a:srgbClr val="000000"/>
                </a:solidFill>
                <a:latin typeface="Consolas" panose="020B0609020204030204" pitchFamily="49" charset="0"/>
              </a:rPr>
              <a:t> Orders$</a:t>
            </a:r>
          </a:p>
          <a:p>
            <a:r>
              <a:rPr lang="en-IN" sz="1100" dirty="0">
                <a:solidFill>
                  <a:srgbClr val="000000"/>
                </a:solidFill>
                <a:latin typeface="Consolas" panose="020B0609020204030204" pitchFamily="49" charset="0"/>
              </a:rPr>
              <a:t>    </a:t>
            </a:r>
            <a:r>
              <a:rPr lang="en-IN" sz="1100" dirty="0">
                <a:solidFill>
                  <a:srgbClr val="0000FF"/>
                </a:solidFill>
                <a:latin typeface="Consolas" panose="020B0609020204030204" pitchFamily="49" charset="0"/>
              </a:rPr>
              <a:t>WHERE</a:t>
            </a:r>
            <a:r>
              <a:rPr lang="en-IN" sz="1100" dirty="0">
                <a:solidFill>
                  <a:srgbClr val="000000"/>
                </a:solidFill>
                <a:latin typeface="Consolas" panose="020B0609020204030204" pitchFamily="49" charset="0"/>
              </a:rPr>
              <a:t> [Customer ID] </a:t>
            </a:r>
            <a:r>
              <a:rPr lang="en-IN" sz="1100" dirty="0">
                <a:solidFill>
                  <a:srgbClr val="808080"/>
                </a:solidFill>
                <a:latin typeface="Consolas" panose="020B0609020204030204" pitchFamily="49" charset="0"/>
              </a:rPr>
              <a:t>=</a:t>
            </a:r>
            <a:r>
              <a:rPr lang="en-IN" sz="1100" dirty="0">
                <a:solidFill>
                  <a:srgbClr val="000000"/>
                </a:solidFill>
                <a:latin typeface="Consolas" panose="020B0609020204030204" pitchFamily="49" charset="0"/>
              </a:rPr>
              <a:t> @CustomerID</a:t>
            </a:r>
          </a:p>
          <a:p>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GROUP</a:t>
            </a:r>
            <a:r>
              <a:rPr lang="en-US" sz="1100" dirty="0">
                <a:solidFill>
                  <a:srgbClr val="000000"/>
                </a:solidFill>
                <a:latin typeface="Consolas" panose="020B0609020204030204" pitchFamily="49" charset="0"/>
              </a:rPr>
              <a:t> </a:t>
            </a:r>
            <a:r>
              <a:rPr lang="en-US" sz="1100" dirty="0">
                <a:solidFill>
                  <a:srgbClr val="0000FF"/>
                </a:solidFill>
                <a:latin typeface="Consolas" panose="020B0609020204030204" pitchFamily="49" charset="0"/>
              </a:rPr>
              <a:t>BY</a:t>
            </a:r>
            <a:r>
              <a:rPr lang="en-US" sz="1100" dirty="0">
                <a:solidFill>
                  <a:srgbClr val="000000"/>
                </a:solidFill>
                <a:latin typeface="Consolas" panose="020B0609020204030204" pitchFamily="49" charset="0"/>
              </a:rPr>
              <a:t> [Order Date]</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[Sales]</a:t>
            </a:r>
            <a:r>
              <a:rPr lang="en-US" sz="1100" dirty="0">
                <a:solidFill>
                  <a:srgbClr val="808080"/>
                </a:solidFill>
                <a:latin typeface="Consolas" panose="020B0609020204030204" pitchFamily="49" charset="0"/>
              </a:rPr>
              <a:t>;</a:t>
            </a:r>
            <a:endParaRPr lang="en-US" sz="1100" dirty="0">
              <a:solidFill>
                <a:srgbClr val="000000"/>
              </a:solidFill>
              <a:latin typeface="Consolas" panose="020B0609020204030204" pitchFamily="49" charset="0"/>
            </a:endParaRPr>
          </a:p>
          <a:p>
            <a:r>
              <a:rPr lang="en-IN" sz="1100" dirty="0">
                <a:solidFill>
                  <a:srgbClr val="0000FF"/>
                </a:solidFill>
                <a:latin typeface="Consolas" panose="020B0609020204030204" pitchFamily="49" charset="0"/>
              </a:rPr>
              <a:t>END</a:t>
            </a:r>
            <a:r>
              <a:rPr lang="en-IN" sz="1100" dirty="0">
                <a:solidFill>
                  <a:srgbClr val="808080"/>
                </a:solidFill>
                <a:latin typeface="Consolas" panose="020B0609020204030204" pitchFamily="49" charset="0"/>
              </a:rPr>
              <a:t>;</a:t>
            </a:r>
            <a:endParaRPr lang="en-IN" sz="1100" dirty="0">
              <a:solidFill>
                <a:srgbClr val="000000"/>
              </a:solidFill>
              <a:latin typeface="Consolas" panose="020B0609020204030204" pitchFamily="49" charset="0"/>
            </a:endParaRPr>
          </a:p>
          <a:p>
            <a:endParaRPr lang="en-IN" sz="1100" dirty="0">
              <a:solidFill>
                <a:srgbClr val="000000"/>
              </a:solidFill>
              <a:latin typeface="Consolas" panose="020B0609020204030204" pitchFamily="49" charset="0"/>
            </a:endParaRPr>
          </a:p>
          <a:p>
            <a:r>
              <a:rPr lang="en-US" sz="1100" dirty="0">
                <a:solidFill>
                  <a:srgbClr val="008000"/>
                </a:solidFill>
                <a:latin typeface="Consolas" panose="020B0609020204030204" pitchFamily="49" charset="0"/>
              </a:rPr>
              <a:t>/*  Verifying if the stored procedure is working with an example for CustomerID CG-12520, DV-13045 */</a:t>
            </a:r>
            <a:endParaRPr lang="en-US" sz="1100" dirty="0">
              <a:solidFill>
                <a:srgbClr val="000000"/>
              </a:solidFill>
              <a:latin typeface="Consolas" panose="020B0609020204030204" pitchFamily="49" charset="0"/>
            </a:endParaRPr>
          </a:p>
          <a:p>
            <a:endParaRPr lang="en-IN" sz="1100" dirty="0">
              <a:solidFill>
                <a:srgbClr val="000000"/>
              </a:solidFill>
              <a:latin typeface="Consolas" panose="020B0609020204030204" pitchFamily="49" charset="0"/>
            </a:endParaRPr>
          </a:p>
          <a:p>
            <a:r>
              <a:rPr lang="en-US" sz="1100" dirty="0">
                <a:solidFill>
                  <a:srgbClr val="0000FF"/>
                </a:solidFill>
                <a:latin typeface="Consolas" panose="020B0609020204030204" pitchFamily="49" charset="0"/>
              </a:rPr>
              <a:t>EXEC</a:t>
            </a:r>
            <a:r>
              <a:rPr lang="en-US" sz="1100" dirty="0">
                <a:solidFill>
                  <a:srgbClr val="000000"/>
                </a:solidFill>
                <a:latin typeface="Consolas" panose="020B0609020204030204" pitchFamily="49" charset="0"/>
              </a:rPr>
              <a:t> dbo</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Get_Customer_Orders</a:t>
            </a:r>
            <a:r>
              <a:rPr lang="en-US" sz="1100" dirty="0">
                <a:solidFill>
                  <a:srgbClr val="0000FF"/>
                </a:solidFill>
                <a:latin typeface="Consolas" panose="020B0609020204030204" pitchFamily="49" charset="0"/>
              </a:rPr>
              <a:t> </a:t>
            </a:r>
            <a:r>
              <a:rPr lang="en-US" sz="1100" dirty="0">
                <a:solidFill>
                  <a:srgbClr val="000000"/>
                </a:solidFill>
                <a:latin typeface="Consolas" panose="020B0609020204030204" pitchFamily="49" charset="0"/>
              </a:rPr>
              <a:t>@CustomerID </a:t>
            </a:r>
            <a:r>
              <a:rPr lang="en-US" sz="1100" dirty="0">
                <a:solidFill>
                  <a:srgbClr val="808080"/>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FF0000"/>
                </a:solidFill>
                <a:latin typeface="Consolas" panose="020B0609020204030204" pitchFamily="49" charset="0"/>
              </a:rPr>
              <a:t>'DV-13045'</a:t>
            </a:r>
            <a:r>
              <a:rPr lang="en-US" sz="1100" dirty="0">
                <a:solidFill>
                  <a:srgbClr val="808080"/>
                </a:solidFill>
                <a:latin typeface="Consolas" panose="020B0609020204030204" pitchFamily="49" charset="0"/>
              </a:rPr>
              <a:t>;</a:t>
            </a:r>
          </a:p>
          <a:p>
            <a:endParaRPr lang="en-IN" sz="1050" dirty="0"/>
          </a:p>
        </p:txBody>
      </p:sp>
    </p:spTree>
    <p:extLst>
      <p:ext uri="{BB962C8B-B14F-4D97-AF65-F5344CB8AC3E}">
        <p14:creationId xmlns:p14="http://schemas.microsoft.com/office/powerpoint/2010/main" val="995438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27"/>
        <p:cNvGrpSpPr/>
        <p:nvPr/>
      </p:nvGrpSpPr>
      <p:grpSpPr>
        <a:xfrm>
          <a:off x="0" y="0"/>
          <a:ext cx="0" cy="0"/>
          <a:chOff x="0" y="0"/>
          <a:chExt cx="0" cy="0"/>
        </a:xfrm>
      </p:grpSpPr>
      <p:sp>
        <p:nvSpPr>
          <p:cNvPr id="228" name="Google Shape;228;p11"/>
          <p:cNvSpPr/>
          <p:nvPr/>
        </p:nvSpPr>
        <p:spPr>
          <a:xfrm>
            <a:off x="2522220" y="5785103"/>
            <a:ext cx="7141845" cy="152400"/>
          </a:xfrm>
          <a:custGeom>
            <a:avLst/>
            <a:gdLst/>
            <a:ahLst/>
            <a:cxnLst/>
            <a:rect l="l" t="t" r="r" b="b"/>
            <a:pathLst>
              <a:path w="7141845" h="152400" extrusionOk="0">
                <a:moveTo>
                  <a:pt x="0" y="152400"/>
                </a:moveTo>
                <a:lnTo>
                  <a:pt x="7141463" y="152400"/>
                </a:lnTo>
                <a:lnTo>
                  <a:pt x="7141463" y="0"/>
                </a:lnTo>
                <a:lnTo>
                  <a:pt x="0" y="0"/>
                </a:lnTo>
                <a:lnTo>
                  <a:pt x="0" y="15240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29" name="Google Shape;229;p11"/>
          <p:cNvGrpSpPr/>
          <p:nvPr/>
        </p:nvGrpSpPr>
        <p:grpSpPr>
          <a:xfrm>
            <a:off x="454151" y="0"/>
            <a:ext cx="11274552" cy="5615940"/>
            <a:chOff x="454151" y="0"/>
            <a:chExt cx="11274552" cy="5615940"/>
          </a:xfrm>
        </p:grpSpPr>
        <p:sp>
          <p:nvSpPr>
            <p:cNvPr id="230" name="Google Shape;230;p11"/>
            <p:cNvSpPr/>
            <p:nvPr/>
          </p:nvSpPr>
          <p:spPr>
            <a:xfrm>
              <a:off x="2522219" y="0"/>
              <a:ext cx="7147559" cy="5615940"/>
            </a:xfrm>
            <a:custGeom>
              <a:avLst/>
              <a:gdLst/>
              <a:ahLst/>
              <a:cxnLst/>
              <a:rect l="l" t="t" r="r" b="b"/>
              <a:pathLst>
                <a:path w="7147559" h="5615940" extrusionOk="0">
                  <a:moveTo>
                    <a:pt x="0" y="5615940"/>
                  </a:moveTo>
                  <a:lnTo>
                    <a:pt x="7147559" y="5615940"/>
                  </a:lnTo>
                  <a:lnTo>
                    <a:pt x="7147559" y="0"/>
                  </a:lnTo>
                  <a:lnTo>
                    <a:pt x="0" y="0"/>
                  </a:lnTo>
                  <a:lnTo>
                    <a:pt x="0" y="561594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1"/>
            <p:cNvSpPr/>
            <p:nvPr/>
          </p:nvSpPr>
          <p:spPr>
            <a:xfrm>
              <a:off x="454151" y="1040891"/>
              <a:ext cx="11274552" cy="36316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11"/>
            <p:cNvSpPr/>
            <p:nvPr/>
          </p:nvSpPr>
          <p:spPr>
            <a:xfrm>
              <a:off x="595883" y="1056132"/>
              <a:ext cx="11000740" cy="3357879"/>
            </a:xfrm>
            <a:custGeom>
              <a:avLst/>
              <a:gdLst/>
              <a:ahLst/>
              <a:cxnLst/>
              <a:rect l="l" t="t" r="r" b="b"/>
              <a:pathLst>
                <a:path w="11000740" h="3357879" extrusionOk="0">
                  <a:moveTo>
                    <a:pt x="11000232" y="0"/>
                  </a:moveTo>
                  <a:lnTo>
                    <a:pt x="0" y="0"/>
                  </a:lnTo>
                  <a:lnTo>
                    <a:pt x="0" y="3357372"/>
                  </a:lnTo>
                  <a:lnTo>
                    <a:pt x="11000232" y="3357372"/>
                  </a:lnTo>
                  <a:lnTo>
                    <a:pt x="1100023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33" name="Google Shape;233;p11"/>
          <p:cNvSpPr txBox="1">
            <a:spLocks noGrp="1"/>
          </p:cNvSpPr>
          <p:nvPr>
            <p:ph type="title"/>
          </p:nvPr>
        </p:nvSpPr>
        <p:spPr>
          <a:xfrm>
            <a:off x="1155200" y="1806975"/>
            <a:ext cx="10784100" cy="10287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GB" sz="6600">
                <a:solidFill>
                  <a:srgbClr val="000000"/>
                </a:solidFill>
              </a:rPr>
              <a:t>Recommended</a:t>
            </a:r>
            <a:endParaRPr sz="6600"/>
          </a:p>
        </p:txBody>
      </p:sp>
      <p:sp>
        <p:nvSpPr>
          <p:cNvPr id="234" name="Google Shape;234;p11"/>
          <p:cNvSpPr txBox="1"/>
          <p:nvPr/>
        </p:nvSpPr>
        <p:spPr>
          <a:xfrm>
            <a:off x="4703275" y="2694500"/>
            <a:ext cx="4960800" cy="1028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6600"/>
              <a:buFont typeface="Arial"/>
              <a:buNone/>
            </a:pPr>
            <a:r>
              <a:rPr lang="en-GB" sz="6600" b="0" i="0" u="none" strike="noStrike" cap="none">
                <a:solidFill>
                  <a:schemeClr val="dk1"/>
                </a:solidFill>
                <a:latin typeface="Arial"/>
                <a:ea typeface="Arial"/>
                <a:cs typeface="Arial"/>
                <a:sym typeface="Arial"/>
              </a:rPr>
              <a:t>Analysis</a:t>
            </a:r>
            <a:endParaRPr sz="66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38"/>
        <p:cNvGrpSpPr/>
        <p:nvPr/>
      </p:nvGrpSpPr>
      <p:grpSpPr>
        <a:xfrm>
          <a:off x="0" y="0"/>
          <a:ext cx="0" cy="0"/>
          <a:chOff x="0" y="0"/>
          <a:chExt cx="0" cy="0"/>
        </a:xfrm>
      </p:grpSpPr>
      <p:sp>
        <p:nvSpPr>
          <p:cNvPr id="239" name="Google Shape;239;p12"/>
          <p:cNvSpPr/>
          <p:nvPr/>
        </p:nvSpPr>
        <p:spPr>
          <a:xfrm>
            <a:off x="11542776" y="1997964"/>
            <a:ext cx="152400" cy="782320"/>
          </a:xfrm>
          <a:custGeom>
            <a:avLst/>
            <a:gdLst/>
            <a:ahLst/>
            <a:cxnLst/>
            <a:rect l="l" t="t" r="r" b="b"/>
            <a:pathLst>
              <a:path w="152400" h="782319" extrusionOk="0">
                <a:moveTo>
                  <a:pt x="152400" y="0"/>
                </a:moveTo>
                <a:lnTo>
                  <a:pt x="0" y="0"/>
                </a:lnTo>
                <a:lnTo>
                  <a:pt x="0" y="781812"/>
                </a:lnTo>
                <a:lnTo>
                  <a:pt x="152400" y="781812"/>
                </a:lnTo>
                <a:lnTo>
                  <a:pt x="152400"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40" name="Google Shape;240;p12"/>
          <p:cNvGrpSpPr/>
          <p:nvPr/>
        </p:nvGrpSpPr>
        <p:grpSpPr>
          <a:xfrm>
            <a:off x="0" y="1999488"/>
            <a:ext cx="12115399" cy="5391897"/>
            <a:chOff x="0" y="1999488"/>
            <a:chExt cx="11515344" cy="4610087"/>
          </a:xfrm>
        </p:grpSpPr>
        <p:sp>
          <p:nvSpPr>
            <p:cNvPr id="241" name="Google Shape;241;p12"/>
            <p:cNvSpPr/>
            <p:nvPr/>
          </p:nvSpPr>
          <p:spPr>
            <a:xfrm>
              <a:off x="0" y="1999488"/>
              <a:ext cx="11454765" cy="782320"/>
            </a:xfrm>
            <a:custGeom>
              <a:avLst/>
              <a:gdLst/>
              <a:ahLst/>
              <a:cxnLst/>
              <a:rect l="l" t="t" r="r" b="b"/>
              <a:pathLst>
                <a:path w="11454765" h="782319" extrusionOk="0">
                  <a:moveTo>
                    <a:pt x="11454384" y="0"/>
                  </a:moveTo>
                  <a:lnTo>
                    <a:pt x="0" y="0"/>
                  </a:lnTo>
                  <a:lnTo>
                    <a:pt x="0" y="781812"/>
                  </a:lnTo>
                  <a:lnTo>
                    <a:pt x="11454384" y="781812"/>
                  </a:lnTo>
                  <a:lnTo>
                    <a:pt x="11454384"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p12"/>
            <p:cNvSpPr/>
            <p:nvPr/>
          </p:nvSpPr>
          <p:spPr>
            <a:xfrm>
              <a:off x="0" y="2188451"/>
              <a:ext cx="11515344" cy="44211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12"/>
            <p:cNvSpPr/>
            <p:nvPr/>
          </p:nvSpPr>
          <p:spPr>
            <a:xfrm>
              <a:off x="0" y="2188451"/>
              <a:ext cx="11383010" cy="4147185"/>
            </a:xfrm>
            <a:custGeom>
              <a:avLst/>
              <a:gdLst/>
              <a:ahLst/>
              <a:cxnLst/>
              <a:rect l="l" t="t" r="r" b="b"/>
              <a:pathLst>
                <a:path w="11383010" h="4147185" extrusionOk="0">
                  <a:moveTo>
                    <a:pt x="11382756" y="0"/>
                  </a:moveTo>
                  <a:lnTo>
                    <a:pt x="0" y="0"/>
                  </a:lnTo>
                  <a:lnTo>
                    <a:pt x="0" y="4146804"/>
                  </a:lnTo>
                  <a:lnTo>
                    <a:pt x="11382756" y="4146804"/>
                  </a:lnTo>
                  <a:lnTo>
                    <a:pt x="1138275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grpSp>
      <p:sp>
        <p:nvSpPr>
          <p:cNvPr id="244" name="Google Shape;244;p12"/>
          <p:cNvSpPr txBox="1">
            <a:spLocks noGrp="1"/>
          </p:cNvSpPr>
          <p:nvPr>
            <p:ph type="title"/>
          </p:nvPr>
        </p:nvSpPr>
        <p:spPr>
          <a:xfrm>
            <a:off x="533400" y="685800"/>
            <a:ext cx="8721132" cy="75148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dirty="0">
                <a:solidFill>
                  <a:srgbClr val="000000"/>
                </a:solidFill>
              </a:rPr>
              <a:t> Recommended Analysis(SQL)</a:t>
            </a:r>
            <a:endParaRPr dirty="0"/>
          </a:p>
        </p:txBody>
      </p:sp>
      <p:sp>
        <p:nvSpPr>
          <p:cNvPr id="2" name="TextBox 1">
            <a:extLst>
              <a:ext uri="{FF2B5EF4-FFF2-40B4-BE49-F238E27FC236}">
                <a16:creationId xmlns:a16="http://schemas.microsoft.com/office/drawing/2014/main" id="{7CAA2732-1299-47E9-BD68-BA495B79A881}"/>
              </a:ext>
            </a:extLst>
          </p:cNvPr>
          <p:cNvSpPr txBox="1"/>
          <p:nvPr/>
        </p:nvSpPr>
        <p:spPr>
          <a:xfrm>
            <a:off x="190919" y="2593491"/>
            <a:ext cx="11123525" cy="4031873"/>
          </a:xfrm>
          <a:prstGeom prst="rect">
            <a:avLst/>
          </a:prstGeom>
          <a:noFill/>
        </p:spPr>
        <p:txBody>
          <a:bodyPr wrap="square" rtlCol="0">
            <a:spAutoFit/>
          </a:bodyPr>
          <a:lstStyle/>
          <a:p>
            <a:pPr marL="285750" indent="-285750">
              <a:buFont typeface="Wingdings" panose="05000000000000000000" pitchFamily="2" charset="2"/>
              <a:buChar char="q"/>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Tamara Chand has the highest lifetime value sales of $4499. </a:t>
            </a:r>
          </a:p>
          <a:p>
            <a:endPar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Among category Furniture under sub-category Chairs has contributed for highest overall sales of $303,294. </a:t>
            </a:r>
          </a:p>
          <a:p>
            <a:pPr marL="285750" indent="-285750">
              <a:buFont typeface="Wingdings" panose="05000000000000000000" pitchFamily="2" charset="2"/>
              <a:buChar char="q"/>
            </a:pPr>
            <a:endParaRPr lang="en-US" sz="16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Seth Vernon has highest orders in Furniture Category with 11 orders, Edward Hookes has highest orders in Office Supplies category with 23 orders, Laura Armstrong has highest orders in Technology with 9 orders. </a:t>
            </a:r>
          </a:p>
          <a:p>
            <a:endPar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Top 3 Furniture products are Riverside Palais Royal Lawyers Bookcase, Royale Cherry Finish, HON 5400 Series Task Chairs for Big and Tall, Bretford Rectangular Conference Table Tops. </a:t>
            </a:r>
          </a:p>
          <a:p>
            <a:endPar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Top 3 Office Supplies products are Fellowes PB500 Electric Punch Plastic Comb Binding Machine with Manual Bind, GBC DocuBind TL300 Electric Binding System, GBC Ibimaster 500 Manual ProClick Binding System. </a:t>
            </a:r>
          </a:p>
          <a:p>
            <a:endPar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600" b="0" i="0" dirty="0">
                <a:solidFill>
                  <a:schemeClr val="tx1">
                    <a:lumMod val="95000"/>
                    <a:lumOff val="5000"/>
                  </a:schemeClr>
                </a:solidFill>
                <a:effectLst/>
                <a:latin typeface="Times New Roman" panose="02020603050405020304" pitchFamily="18" charset="0"/>
                <a:cs typeface="Times New Roman" panose="02020603050405020304" pitchFamily="18" charset="0"/>
              </a:rPr>
              <a:t>Top 3 Technology products are Canon imageCLASS 2200 Advanced Copier, Hewlett Packard LaserJet 3310 Copier, Cisco TelePresence System EX90 Videoconferencing Unit. </a:t>
            </a:r>
            <a:br>
              <a:rPr lang="en-US" sz="2000" dirty="0"/>
            </a:br>
            <a:endParaRPr lang="en-IN" sz="16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3"/>
          <p:cNvSpPr/>
          <p:nvPr/>
        </p:nvSpPr>
        <p:spPr>
          <a:xfrm>
            <a:off x="11542776" y="1997964"/>
            <a:ext cx="152400" cy="782320"/>
          </a:xfrm>
          <a:custGeom>
            <a:avLst/>
            <a:gdLst/>
            <a:ahLst/>
            <a:cxnLst/>
            <a:rect l="l" t="t" r="r" b="b"/>
            <a:pathLst>
              <a:path w="152400" h="782319" extrusionOk="0">
                <a:moveTo>
                  <a:pt x="152400" y="0"/>
                </a:moveTo>
                <a:lnTo>
                  <a:pt x="0" y="0"/>
                </a:lnTo>
                <a:lnTo>
                  <a:pt x="0" y="781812"/>
                </a:lnTo>
                <a:lnTo>
                  <a:pt x="152400" y="781812"/>
                </a:lnTo>
                <a:lnTo>
                  <a:pt x="152400"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50" name="Google Shape;250;p13"/>
          <p:cNvGrpSpPr/>
          <p:nvPr/>
        </p:nvGrpSpPr>
        <p:grpSpPr>
          <a:xfrm>
            <a:off x="0" y="1999488"/>
            <a:ext cx="12420189" cy="5391897"/>
            <a:chOff x="0" y="1999488"/>
            <a:chExt cx="11515344" cy="4610087"/>
          </a:xfrm>
        </p:grpSpPr>
        <p:sp>
          <p:nvSpPr>
            <p:cNvPr id="251" name="Google Shape;251;p13"/>
            <p:cNvSpPr/>
            <p:nvPr/>
          </p:nvSpPr>
          <p:spPr>
            <a:xfrm>
              <a:off x="0" y="1999488"/>
              <a:ext cx="11454765" cy="782320"/>
            </a:xfrm>
            <a:custGeom>
              <a:avLst/>
              <a:gdLst/>
              <a:ahLst/>
              <a:cxnLst/>
              <a:rect l="l" t="t" r="r" b="b"/>
              <a:pathLst>
                <a:path w="11454765" h="782319" extrusionOk="0">
                  <a:moveTo>
                    <a:pt x="11454384" y="0"/>
                  </a:moveTo>
                  <a:lnTo>
                    <a:pt x="0" y="0"/>
                  </a:lnTo>
                  <a:lnTo>
                    <a:pt x="0" y="781812"/>
                  </a:lnTo>
                  <a:lnTo>
                    <a:pt x="11454384" y="781812"/>
                  </a:lnTo>
                  <a:lnTo>
                    <a:pt x="11454384"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13"/>
            <p:cNvSpPr/>
            <p:nvPr/>
          </p:nvSpPr>
          <p:spPr>
            <a:xfrm>
              <a:off x="0" y="2188451"/>
              <a:ext cx="11515344" cy="44211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13"/>
            <p:cNvSpPr/>
            <p:nvPr/>
          </p:nvSpPr>
          <p:spPr>
            <a:xfrm>
              <a:off x="0" y="2203704"/>
              <a:ext cx="11383010" cy="4147185"/>
            </a:xfrm>
            <a:custGeom>
              <a:avLst/>
              <a:gdLst/>
              <a:ahLst/>
              <a:cxnLst/>
              <a:rect l="l" t="t" r="r" b="b"/>
              <a:pathLst>
                <a:path w="11383010" h="4147185" extrusionOk="0">
                  <a:moveTo>
                    <a:pt x="11382756" y="0"/>
                  </a:moveTo>
                  <a:lnTo>
                    <a:pt x="0" y="0"/>
                  </a:lnTo>
                  <a:lnTo>
                    <a:pt x="0" y="4146804"/>
                  </a:lnTo>
                  <a:lnTo>
                    <a:pt x="11382756" y="4146804"/>
                  </a:lnTo>
                  <a:lnTo>
                    <a:pt x="1138275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54" name="Google Shape;254;p13"/>
          <p:cNvSpPr txBox="1">
            <a:spLocks noGrp="1"/>
          </p:cNvSpPr>
          <p:nvPr>
            <p:ph type="title"/>
          </p:nvPr>
        </p:nvSpPr>
        <p:spPr>
          <a:xfrm>
            <a:off x="685800" y="639465"/>
            <a:ext cx="9653954" cy="75148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dirty="0">
                <a:solidFill>
                  <a:srgbClr val="000000"/>
                </a:solidFill>
              </a:rPr>
              <a:t> Recommended Analysis(Power BI)</a:t>
            </a:r>
            <a:endParaRPr dirty="0"/>
          </a:p>
        </p:txBody>
      </p:sp>
      <p:sp>
        <p:nvSpPr>
          <p:cNvPr id="8" name="TextBox 7">
            <a:extLst>
              <a:ext uri="{FF2B5EF4-FFF2-40B4-BE49-F238E27FC236}">
                <a16:creationId xmlns:a16="http://schemas.microsoft.com/office/drawing/2014/main" id="{98EE0C0D-29F0-4D43-BFF1-37ACABB9CA8B}"/>
              </a:ext>
            </a:extLst>
          </p:cNvPr>
          <p:cNvSpPr txBox="1"/>
          <p:nvPr/>
        </p:nvSpPr>
        <p:spPr>
          <a:xfrm>
            <a:off x="190919" y="2593491"/>
            <a:ext cx="11123525" cy="3508653"/>
          </a:xfrm>
          <a:prstGeom prst="rect">
            <a:avLst/>
          </a:prstGeom>
          <a:noFill/>
        </p:spPr>
        <p:txBody>
          <a:bodyPr wrap="square" rtlCol="0">
            <a:spAutoFit/>
          </a:bodyPr>
          <a:lstStyle/>
          <a:p>
            <a:pPr marL="285750" indent="-285750">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All categories are profitable, however Technology is highly profitable with $131,000 &amp; Furniture is least profitable with $16,000.</a:t>
            </a:r>
          </a:p>
          <a:p>
            <a:pPr marL="285750" indent="-285750">
              <a:buFont typeface="Wingdings" panose="05000000000000000000" pitchFamily="2" charset="2"/>
              <a:buChar char="q"/>
            </a:pP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Office Supplies category has 29 new orders, 754 repeat orders &amp; 96% retention rate; Furniture category has 173 new orders, 515 repeat orders &amp; 74% retention rate; Technology category has 195 new orders, 469 repeat orders &amp; 70% retention rate;</a:t>
            </a:r>
          </a:p>
          <a:p>
            <a:pPr marL="285750" indent="-285750">
              <a:buFont typeface="Wingdings" panose="05000000000000000000" pitchFamily="2" charset="2"/>
              <a:buChar char="q"/>
            </a:pP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Labels, Paper, Envelopes have highest profit margin while selling has Tables, Bookcases, Supplies have incurred losses.</a:t>
            </a:r>
          </a:p>
          <a:p>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Overall customer churn rate is above 95 percent, Corporate segment has 100% churn rate, Consumer segment has 99% &amp; Home Office has 96% churn rate.</a:t>
            </a: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Cumulative sales is highest for Chairs &amp; Phones sub-categories &amp; has been constant over time.</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1600" dirty="0">
                <a:latin typeface="Times New Roman" panose="02020603050405020304" pitchFamily="18" charset="0"/>
                <a:cs typeface="Times New Roman" panose="02020603050405020304" pitchFamily="18" charset="0"/>
              </a:rPr>
              <a:t>Sales revenue has increased more than 50% in 4 years. It is lowest in Qtr 1 &amp; highest in Qtr 4.</a:t>
            </a:r>
            <a:endParaRPr lang="en-IN" dirty="0"/>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4"/>
          <p:cNvSpPr txBox="1">
            <a:spLocks noGrp="1"/>
          </p:cNvSpPr>
          <p:nvPr>
            <p:ph type="title"/>
          </p:nvPr>
        </p:nvSpPr>
        <p:spPr>
          <a:xfrm>
            <a:off x="228600" y="2819400"/>
            <a:ext cx="9861804" cy="894594"/>
          </a:xfrm>
          <a:prstGeom prst="rect">
            <a:avLst/>
          </a:prstGeom>
          <a:noFill/>
          <a:ln>
            <a:noFill/>
          </a:ln>
        </p:spPr>
        <p:txBody>
          <a:bodyPr spcFirstLastPara="1" wrap="square" lIns="0" tIns="95875" rIns="0" bIns="0" anchor="t" anchorCtr="0">
            <a:spAutoFit/>
          </a:bodyPr>
          <a:lstStyle/>
          <a:p>
            <a:pPr marL="12700" marR="5080" lvl="0" indent="0" algn="l" rtl="0">
              <a:lnSpc>
                <a:spcPct val="107916"/>
              </a:lnSpc>
              <a:spcBef>
                <a:spcPts val="0"/>
              </a:spcBef>
              <a:spcAft>
                <a:spcPts val="0"/>
              </a:spcAft>
              <a:buSzPts val="1400"/>
              <a:buNone/>
            </a:pPr>
            <a:r>
              <a:rPr lang="en-GB" dirty="0"/>
              <a:t>Trends</a:t>
            </a:r>
            <a:endParaRPr dirty="0"/>
          </a:p>
        </p:txBody>
      </p:sp>
      <p:sp>
        <p:nvSpPr>
          <p:cNvPr id="2" name="TextBox 1">
            <a:extLst>
              <a:ext uri="{FF2B5EF4-FFF2-40B4-BE49-F238E27FC236}">
                <a16:creationId xmlns:a16="http://schemas.microsoft.com/office/drawing/2014/main" id="{8F9C1335-2251-4CE5-8F7E-0DA3C72E7AAD}"/>
              </a:ext>
            </a:extLst>
          </p:cNvPr>
          <p:cNvSpPr txBox="1"/>
          <p:nvPr/>
        </p:nvSpPr>
        <p:spPr>
          <a:xfrm>
            <a:off x="311499" y="4592095"/>
            <a:ext cx="11857055" cy="2523768"/>
          </a:xfrm>
          <a:prstGeom prst="rect">
            <a:avLst/>
          </a:prstGeom>
          <a:solidFill>
            <a:schemeClr val="bg1">
              <a:lumMod val="95000"/>
            </a:schemeClr>
          </a:solidFill>
        </p:spPr>
        <p:txBody>
          <a:bodyPr wrap="square" rtlCol="0">
            <a:spAutoFit/>
          </a:bodyPr>
          <a:lstStyle/>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Qtr 4 generates highest revenue with 35-40% of sales revenue every year.</a:t>
            </a:r>
          </a:p>
          <a:p>
            <a:pPr marL="285750" indent="-28575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Although profit margin is high for Office Supplies category, even with more than 50% of total orders in this 4 years its cumulative total sales stands at 8%.</a:t>
            </a:r>
          </a:p>
          <a:p>
            <a:pPr marL="285750" indent="-28575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Sales revenue in Technology category has rapidly increased in 2017 compared to other years.</a:t>
            </a:r>
          </a:p>
          <a:p>
            <a:pPr marL="285750" indent="-285750">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Furniture category has fair retention rate, average sales per order is $350 still it hardly makes profit considering the losses in few of its sub-category.</a:t>
            </a: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63"/>
        <p:cNvGrpSpPr/>
        <p:nvPr/>
      </p:nvGrpSpPr>
      <p:grpSpPr>
        <a:xfrm>
          <a:off x="0" y="0"/>
          <a:ext cx="0" cy="0"/>
          <a:chOff x="0" y="0"/>
          <a:chExt cx="0" cy="0"/>
        </a:xfrm>
      </p:grpSpPr>
      <p:sp>
        <p:nvSpPr>
          <p:cNvPr id="264" name="Google Shape;264;p15"/>
          <p:cNvSpPr/>
          <p:nvPr/>
        </p:nvSpPr>
        <p:spPr>
          <a:xfrm>
            <a:off x="9482073" y="0"/>
            <a:ext cx="1797316" cy="685799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65" name="Google Shape;265;p15"/>
          <p:cNvGrpSpPr/>
          <p:nvPr/>
        </p:nvGrpSpPr>
        <p:grpSpPr>
          <a:xfrm>
            <a:off x="903646" y="0"/>
            <a:ext cx="10174817" cy="6858000"/>
            <a:chOff x="903646" y="0"/>
            <a:chExt cx="10174817" cy="6858000"/>
          </a:xfrm>
        </p:grpSpPr>
        <p:sp>
          <p:nvSpPr>
            <p:cNvPr id="266" name="Google Shape;266;p15"/>
            <p:cNvSpPr/>
            <p:nvPr/>
          </p:nvSpPr>
          <p:spPr>
            <a:xfrm>
              <a:off x="903646" y="0"/>
              <a:ext cx="1806279" cy="685799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15"/>
            <p:cNvSpPr/>
            <p:nvPr/>
          </p:nvSpPr>
          <p:spPr>
            <a:xfrm>
              <a:off x="1114043" y="0"/>
              <a:ext cx="9964420" cy="6858000"/>
            </a:xfrm>
            <a:custGeom>
              <a:avLst/>
              <a:gdLst/>
              <a:ahLst/>
              <a:cxnLst/>
              <a:rect l="l" t="t" r="r" b="b"/>
              <a:pathLst>
                <a:path w="9964420" h="6858000" extrusionOk="0">
                  <a:moveTo>
                    <a:pt x="8368030" y="0"/>
                  </a:moveTo>
                  <a:lnTo>
                    <a:pt x="1595882" y="0"/>
                  </a:lnTo>
                  <a:lnTo>
                    <a:pt x="1459230" y="130301"/>
                  </a:lnTo>
                  <a:lnTo>
                    <a:pt x="1425158" y="164703"/>
                  </a:lnTo>
                  <a:lnTo>
                    <a:pt x="1391420" y="199433"/>
                  </a:lnTo>
                  <a:lnTo>
                    <a:pt x="1358018" y="234488"/>
                  </a:lnTo>
                  <a:lnTo>
                    <a:pt x="1324955" y="269866"/>
                  </a:lnTo>
                  <a:lnTo>
                    <a:pt x="1292232" y="305564"/>
                  </a:lnTo>
                  <a:lnTo>
                    <a:pt x="1259853" y="341579"/>
                  </a:lnTo>
                  <a:lnTo>
                    <a:pt x="1227820" y="377909"/>
                  </a:lnTo>
                  <a:lnTo>
                    <a:pt x="1196136" y="414552"/>
                  </a:lnTo>
                  <a:lnTo>
                    <a:pt x="1164804" y="451504"/>
                  </a:lnTo>
                  <a:lnTo>
                    <a:pt x="1133825" y="488764"/>
                  </a:lnTo>
                  <a:lnTo>
                    <a:pt x="1103204" y="526328"/>
                  </a:lnTo>
                  <a:lnTo>
                    <a:pt x="1072941" y="564194"/>
                  </a:lnTo>
                  <a:lnTo>
                    <a:pt x="1043040" y="602359"/>
                  </a:lnTo>
                  <a:lnTo>
                    <a:pt x="1013504" y="640821"/>
                  </a:lnTo>
                  <a:lnTo>
                    <a:pt x="984335" y="679577"/>
                  </a:lnTo>
                  <a:lnTo>
                    <a:pt x="955535" y="718625"/>
                  </a:lnTo>
                  <a:lnTo>
                    <a:pt x="927108" y="757961"/>
                  </a:lnTo>
                  <a:lnTo>
                    <a:pt x="899056" y="797584"/>
                  </a:lnTo>
                  <a:lnTo>
                    <a:pt x="871381" y="837491"/>
                  </a:lnTo>
                  <a:lnTo>
                    <a:pt x="844086" y="877679"/>
                  </a:lnTo>
                  <a:lnTo>
                    <a:pt x="817173" y="918146"/>
                  </a:lnTo>
                  <a:lnTo>
                    <a:pt x="790646" y="958888"/>
                  </a:lnTo>
                  <a:lnTo>
                    <a:pt x="764507" y="999904"/>
                  </a:lnTo>
                  <a:lnTo>
                    <a:pt x="738759" y="1041190"/>
                  </a:lnTo>
                  <a:lnTo>
                    <a:pt x="713403" y="1082745"/>
                  </a:lnTo>
                  <a:lnTo>
                    <a:pt x="688443" y="1124565"/>
                  </a:lnTo>
                  <a:lnTo>
                    <a:pt x="663881" y="1166648"/>
                  </a:lnTo>
                  <a:lnTo>
                    <a:pt x="639721" y="1208992"/>
                  </a:lnTo>
                  <a:lnTo>
                    <a:pt x="615963" y="1251593"/>
                  </a:lnTo>
                  <a:lnTo>
                    <a:pt x="592612" y="1294450"/>
                  </a:lnTo>
                  <a:lnTo>
                    <a:pt x="569669" y="1337559"/>
                  </a:lnTo>
                  <a:lnTo>
                    <a:pt x="547138" y="1380918"/>
                  </a:lnTo>
                  <a:lnTo>
                    <a:pt x="525021" y="1424525"/>
                  </a:lnTo>
                  <a:lnTo>
                    <a:pt x="503319" y="1468376"/>
                  </a:lnTo>
                  <a:lnTo>
                    <a:pt x="482038" y="1512469"/>
                  </a:lnTo>
                  <a:lnTo>
                    <a:pt x="461177" y="1556802"/>
                  </a:lnTo>
                  <a:lnTo>
                    <a:pt x="440741" y="1601372"/>
                  </a:lnTo>
                  <a:lnTo>
                    <a:pt x="420732" y="1646177"/>
                  </a:lnTo>
                  <a:lnTo>
                    <a:pt x="401153" y="1691213"/>
                  </a:lnTo>
                  <a:lnTo>
                    <a:pt x="382005" y="1736478"/>
                  </a:lnTo>
                  <a:lnTo>
                    <a:pt x="363292" y="1781970"/>
                  </a:lnTo>
                  <a:lnTo>
                    <a:pt x="345017" y="1827686"/>
                  </a:lnTo>
                  <a:lnTo>
                    <a:pt x="327181" y="1873623"/>
                  </a:lnTo>
                  <a:lnTo>
                    <a:pt x="309788" y="1919779"/>
                  </a:lnTo>
                  <a:lnTo>
                    <a:pt x="292839" y="1966152"/>
                  </a:lnTo>
                  <a:lnTo>
                    <a:pt x="276339" y="2012738"/>
                  </a:lnTo>
                  <a:lnTo>
                    <a:pt x="260289" y="2059535"/>
                  </a:lnTo>
                  <a:lnTo>
                    <a:pt x="244692" y="2106540"/>
                  </a:lnTo>
                  <a:lnTo>
                    <a:pt x="229550" y="2153751"/>
                  </a:lnTo>
                  <a:lnTo>
                    <a:pt x="214866" y="2201165"/>
                  </a:lnTo>
                  <a:lnTo>
                    <a:pt x="200643" y="2248780"/>
                  </a:lnTo>
                  <a:lnTo>
                    <a:pt x="186883" y="2296593"/>
                  </a:lnTo>
                  <a:lnTo>
                    <a:pt x="173589" y="2344602"/>
                  </a:lnTo>
                  <a:lnTo>
                    <a:pt x="160764" y="2392803"/>
                  </a:lnTo>
                  <a:lnTo>
                    <a:pt x="148410" y="2441194"/>
                  </a:lnTo>
                  <a:lnTo>
                    <a:pt x="136529" y="2489774"/>
                  </a:lnTo>
                  <a:lnTo>
                    <a:pt x="125125" y="2538538"/>
                  </a:lnTo>
                  <a:lnTo>
                    <a:pt x="114200" y="2587484"/>
                  </a:lnTo>
                  <a:lnTo>
                    <a:pt x="103756" y="2636610"/>
                  </a:lnTo>
                  <a:lnTo>
                    <a:pt x="93796" y="2685914"/>
                  </a:lnTo>
                  <a:lnTo>
                    <a:pt x="84323" y="2735392"/>
                  </a:lnTo>
                  <a:lnTo>
                    <a:pt x="75339" y="2785043"/>
                  </a:lnTo>
                  <a:lnTo>
                    <a:pt x="66848" y="2834862"/>
                  </a:lnTo>
                  <a:lnTo>
                    <a:pt x="58850" y="2884849"/>
                  </a:lnTo>
                  <a:lnTo>
                    <a:pt x="51350" y="2934999"/>
                  </a:lnTo>
                  <a:lnTo>
                    <a:pt x="44349" y="2985312"/>
                  </a:lnTo>
                  <a:lnTo>
                    <a:pt x="37851" y="3035783"/>
                  </a:lnTo>
                  <a:lnTo>
                    <a:pt x="31858" y="3086411"/>
                  </a:lnTo>
                  <a:lnTo>
                    <a:pt x="26372" y="3137193"/>
                  </a:lnTo>
                  <a:lnTo>
                    <a:pt x="21396" y="3188126"/>
                  </a:lnTo>
                  <a:lnTo>
                    <a:pt x="16933" y="3239208"/>
                  </a:lnTo>
                  <a:lnTo>
                    <a:pt x="12986" y="3290435"/>
                  </a:lnTo>
                  <a:lnTo>
                    <a:pt x="9556" y="3341806"/>
                  </a:lnTo>
                  <a:lnTo>
                    <a:pt x="6647" y="3393318"/>
                  </a:lnTo>
                  <a:lnTo>
                    <a:pt x="4261" y="3444969"/>
                  </a:lnTo>
                  <a:lnTo>
                    <a:pt x="2400" y="3496755"/>
                  </a:lnTo>
                  <a:lnTo>
                    <a:pt x="1068" y="3548674"/>
                  </a:lnTo>
                  <a:lnTo>
                    <a:pt x="267" y="3600723"/>
                  </a:lnTo>
                  <a:lnTo>
                    <a:pt x="0" y="3652901"/>
                  </a:lnTo>
                  <a:lnTo>
                    <a:pt x="268" y="3705167"/>
                  </a:lnTo>
                  <a:lnTo>
                    <a:pt x="1072" y="3757305"/>
                  </a:lnTo>
                  <a:lnTo>
                    <a:pt x="2409" y="3809313"/>
                  </a:lnTo>
                  <a:lnTo>
                    <a:pt x="4276" y="3861187"/>
                  </a:lnTo>
                  <a:lnTo>
                    <a:pt x="6671" y="3912925"/>
                  </a:lnTo>
                  <a:lnTo>
                    <a:pt x="9591" y="3964524"/>
                  </a:lnTo>
                  <a:lnTo>
                    <a:pt x="13033" y="4015983"/>
                  </a:lnTo>
                  <a:lnTo>
                    <a:pt x="16995" y="4067297"/>
                  </a:lnTo>
                  <a:lnTo>
                    <a:pt x="21474" y="4118466"/>
                  </a:lnTo>
                  <a:lnTo>
                    <a:pt x="26468" y="4169485"/>
                  </a:lnTo>
                  <a:lnTo>
                    <a:pt x="31973" y="4220352"/>
                  </a:lnTo>
                  <a:lnTo>
                    <a:pt x="37988" y="4271065"/>
                  </a:lnTo>
                  <a:lnTo>
                    <a:pt x="44510" y="4321621"/>
                  </a:lnTo>
                  <a:lnTo>
                    <a:pt x="51536" y="4372018"/>
                  </a:lnTo>
                  <a:lnTo>
                    <a:pt x="59063" y="4422253"/>
                  </a:lnTo>
                  <a:lnTo>
                    <a:pt x="67089" y="4472323"/>
                  </a:lnTo>
                  <a:lnTo>
                    <a:pt x="75611" y="4522225"/>
                  </a:lnTo>
                  <a:lnTo>
                    <a:pt x="84627" y="4571957"/>
                  </a:lnTo>
                  <a:lnTo>
                    <a:pt x="94134" y="4621517"/>
                  </a:lnTo>
                  <a:lnTo>
                    <a:pt x="104129" y="4670902"/>
                  </a:lnTo>
                  <a:lnTo>
                    <a:pt x="114610" y="4720109"/>
                  </a:lnTo>
                  <a:lnTo>
                    <a:pt x="125574" y="4769135"/>
                  </a:lnTo>
                  <a:lnTo>
                    <a:pt x="137018" y="4817978"/>
                  </a:lnTo>
                  <a:lnTo>
                    <a:pt x="148941" y="4866636"/>
                  </a:lnTo>
                  <a:lnTo>
                    <a:pt x="161339" y="4915105"/>
                  </a:lnTo>
                  <a:lnTo>
                    <a:pt x="174209" y="4963383"/>
                  </a:lnTo>
                  <a:lnTo>
                    <a:pt x="187550" y="5011468"/>
                  </a:lnTo>
                  <a:lnTo>
                    <a:pt x="201358" y="5059356"/>
                  </a:lnTo>
                  <a:lnTo>
                    <a:pt x="215631" y="5107046"/>
                  </a:lnTo>
                  <a:lnTo>
                    <a:pt x="230366" y="5154534"/>
                  </a:lnTo>
                  <a:lnTo>
                    <a:pt x="245560" y="5201819"/>
                  </a:lnTo>
                  <a:lnTo>
                    <a:pt x="261212" y="5248896"/>
                  </a:lnTo>
                  <a:lnTo>
                    <a:pt x="277318" y="5295765"/>
                  </a:lnTo>
                  <a:lnTo>
                    <a:pt x="293876" y="5342421"/>
                  </a:lnTo>
                  <a:lnTo>
                    <a:pt x="310882" y="5388863"/>
                  </a:lnTo>
                  <a:lnTo>
                    <a:pt x="328336" y="5435088"/>
                  </a:lnTo>
                  <a:lnTo>
                    <a:pt x="346233" y="5481094"/>
                  </a:lnTo>
                  <a:lnTo>
                    <a:pt x="364572" y="5526876"/>
                  </a:lnTo>
                  <a:lnTo>
                    <a:pt x="383349" y="5572434"/>
                  </a:lnTo>
                  <a:lnTo>
                    <a:pt x="402562" y="5617765"/>
                  </a:lnTo>
                  <a:lnTo>
                    <a:pt x="422209" y="5662865"/>
                  </a:lnTo>
                  <a:lnTo>
                    <a:pt x="442286" y="5707732"/>
                  </a:lnTo>
                  <a:lnTo>
                    <a:pt x="462792" y="5752364"/>
                  </a:lnTo>
                  <a:lnTo>
                    <a:pt x="483723" y="5796758"/>
                  </a:lnTo>
                  <a:lnTo>
                    <a:pt x="505077" y="5840911"/>
                  </a:lnTo>
                  <a:lnTo>
                    <a:pt x="526852" y="5884821"/>
                  </a:lnTo>
                  <a:lnTo>
                    <a:pt x="549044" y="5928485"/>
                  </a:lnTo>
                  <a:lnTo>
                    <a:pt x="571652" y="5971901"/>
                  </a:lnTo>
                  <a:lnTo>
                    <a:pt x="594672" y="6015065"/>
                  </a:lnTo>
                  <a:lnTo>
                    <a:pt x="618101" y="6057976"/>
                  </a:lnTo>
                  <a:lnTo>
                    <a:pt x="641938" y="6100630"/>
                  </a:lnTo>
                  <a:lnTo>
                    <a:pt x="666180" y="6143025"/>
                  </a:lnTo>
                  <a:lnTo>
                    <a:pt x="690824" y="6185159"/>
                  </a:lnTo>
                  <a:lnTo>
                    <a:pt x="715867" y="6227028"/>
                  </a:lnTo>
                  <a:lnTo>
                    <a:pt x="741307" y="6268631"/>
                  </a:lnTo>
                  <a:lnTo>
                    <a:pt x="767141" y="6309964"/>
                  </a:lnTo>
                  <a:lnTo>
                    <a:pt x="793367" y="6351025"/>
                  </a:lnTo>
                  <a:lnTo>
                    <a:pt x="819982" y="6391811"/>
                  </a:lnTo>
                  <a:lnTo>
                    <a:pt x="846983" y="6432320"/>
                  </a:lnTo>
                  <a:lnTo>
                    <a:pt x="874367" y="6472549"/>
                  </a:lnTo>
                  <a:lnTo>
                    <a:pt x="902133" y="6512496"/>
                  </a:lnTo>
                  <a:lnTo>
                    <a:pt x="930278" y="6552157"/>
                  </a:lnTo>
                  <a:lnTo>
                    <a:pt x="958798" y="6591531"/>
                  </a:lnTo>
                  <a:lnTo>
                    <a:pt x="987691" y="6630614"/>
                  </a:lnTo>
                  <a:lnTo>
                    <a:pt x="1016955" y="6669404"/>
                  </a:lnTo>
                  <a:lnTo>
                    <a:pt x="1046587" y="6707899"/>
                  </a:lnTo>
                  <a:lnTo>
                    <a:pt x="1076585" y="6746095"/>
                  </a:lnTo>
                  <a:lnTo>
                    <a:pt x="1106945" y="6783990"/>
                  </a:lnTo>
                  <a:lnTo>
                    <a:pt x="1137666" y="6821582"/>
                  </a:lnTo>
                  <a:lnTo>
                    <a:pt x="1169162" y="6857999"/>
                  </a:lnTo>
                  <a:lnTo>
                    <a:pt x="8794750" y="6857999"/>
                  </a:lnTo>
                  <a:lnTo>
                    <a:pt x="8826246" y="6821582"/>
                  </a:lnTo>
                  <a:lnTo>
                    <a:pt x="8856966" y="6783990"/>
                  </a:lnTo>
                  <a:lnTo>
                    <a:pt x="8887326" y="6746095"/>
                  </a:lnTo>
                  <a:lnTo>
                    <a:pt x="8917324" y="6707899"/>
                  </a:lnTo>
                  <a:lnTo>
                    <a:pt x="8946956" y="6669404"/>
                  </a:lnTo>
                  <a:lnTo>
                    <a:pt x="8976220" y="6630614"/>
                  </a:lnTo>
                  <a:lnTo>
                    <a:pt x="9005113" y="6591531"/>
                  </a:lnTo>
                  <a:lnTo>
                    <a:pt x="9033633" y="6552157"/>
                  </a:lnTo>
                  <a:lnTo>
                    <a:pt x="9061778" y="6512496"/>
                  </a:lnTo>
                  <a:lnTo>
                    <a:pt x="9089544" y="6472549"/>
                  </a:lnTo>
                  <a:lnTo>
                    <a:pt x="9116928" y="6432320"/>
                  </a:lnTo>
                  <a:lnTo>
                    <a:pt x="9143929" y="6391811"/>
                  </a:lnTo>
                  <a:lnTo>
                    <a:pt x="9170544" y="6351025"/>
                  </a:lnTo>
                  <a:lnTo>
                    <a:pt x="9196770" y="6309964"/>
                  </a:lnTo>
                  <a:lnTo>
                    <a:pt x="9222604" y="6268631"/>
                  </a:lnTo>
                  <a:lnTo>
                    <a:pt x="9248044" y="6227028"/>
                  </a:lnTo>
                  <a:lnTo>
                    <a:pt x="9273087" y="6185159"/>
                  </a:lnTo>
                  <a:lnTo>
                    <a:pt x="9297731" y="6143025"/>
                  </a:lnTo>
                  <a:lnTo>
                    <a:pt x="9321973" y="6100630"/>
                  </a:lnTo>
                  <a:lnTo>
                    <a:pt x="9345810" y="6057976"/>
                  </a:lnTo>
                  <a:lnTo>
                    <a:pt x="9369239" y="6015065"/>
                  </a:lnTo>
                  <a:lnTo>
                    <a:pt x="9392259" y="5971901"/>
                  </a:lnTo>
                  <a:lnTo>
                    <a:pt x="9414867" y="5928485"/>
                  </a:lnTo>
                  <a:lnTo>
                    <a:pt x="9437059" y="5884821"/>
                  </a:lnTo>
                  <a:lnTo>
                    <a:pt x="9458834" y="5840911"/>
                  </a:lnTo>
                  <a:lnTo>
                    <a:pt x="9480188" y="5796758"/>
                  </a:lnTo>
                  <a:lnTo>
                    <a:pt x="9501119" y="5752364"/>
                  </a:lnTo>
                  <a:lnTo>
                    <a:pt x="9521625" y="5707732"/>
                  </a:lnTo>
                  <a:lnTo>
                    <a:pt x="9541702" y="5662865"/>
                  </a:lnTo>
                  <a:lnTo>
                    <a:pt x="9561349" y="5617765"/>
                  </a:lnTo>
                  <a:lnTo>
                    <a:pt x="9580562" y="5572434"/>
                  </a:lnTo>
                  <a:lnTo>
                    <a:pt x="9599339" y="5526876"/>
                  </a:lnTo>
                  <a:lnTo>
                    <a:pt x="9617678" y="5481094"/>
                  </a:lnTo>
                  <a:lnTo>
                    <a:pt x="9635575" y="5435088"/>
                  </a:lnTo>
                  <a:lnTo>
                    <a:pt x="9653029" y="5388863"/>
                  </a:lnTo>
                  <a:lnTo>
                    <a:pt x="9670035" y="5342421"/>
                  </a:lnTo>
                  <a:lnTo>
                    <a:pt x="9686593" y="5295765"/>
                  </a:lnTo>
                  <a:lnTo>
                    <a:pt x="9702699" y="5248896"/>
                  </a:lnTo>
                  <a:lnTo>
                    <a:pt x="9718351" y="5201819"/>
                  </a:lnTo>
                  <a:lnTo>
                    <a:pt x="9733545" y="5154534"/>
                  </a:lnTo>
                  <a:lnTo>
                    <a:pt x="9748280" y="5107046"/>
                  </a:lnTo>
                  <a:lnTo>
                    <a:pt x="9762553" y="5059356"/>
                  </a:lnTo>
                  <a:lnTo>
                    <a:pt x="9776361" y="5011468"/>
                  </a:lnTo>
                  <a:lnTo>
                    <a:pt x="9789702" y="4963383"/>
                  </a:lnTo>
                  <a:lnTo>
                    <a:pt x="9802572" y="4915105"/>
                  </a:lnTo>
                  <a:lnTo>
                    <a:pt x="9814970" y="4866636"/>
                  </a:lnTo>
                  <a:lnTo>
                    <a:pt x="9826893" y="4817978"/>
                  </a:lnTo>
                  <a:lnTo>
                    <a:pt x="9838337" y="4769135"/>
                  </a:lnTo>
                  <a:lnTo>
                    <a:pt x="9849301" y="4720109"/>
                  </a:lnTo>
                  <a:lnTo>
                    <a:pt x="9859782" y="4670902"/>
                  </a:lnTo>
                  <a:lnTo>
                    <a:pt x="9869777" y="4621517"/>
                  </a:lnTo>
                  <a:lnTo>
                    <a:pt x="9879284" y="4571957"/>
                  </a:lnTo>
                  <a:lnTo>
                    <a:pt x="9888300" y="4522225"/>
                  </a:lnTo>
                  <a:lnTo>
                    <a:pt x="9896822" y="4472323"/>
                  </a:lnTo>
                  <a:lnTo>
                    <a:pt x="9904848" y="4422253"/>
                  </a:lnTo>
                  <a:lnTo>
                    <a:pt x="9912375" y="4372018"/>
                  </a:lnTo>
                  <a:lnTo>
                    <a:pt x="9919401" y="4321621"/>
                  </a:lnTo>
                  <a:lnTo>
                    <a:pt x="9925923" y="4271065"/>
                  </a:lnTo>
                  <a:lnTo>
                    <a:pt x="9931938" y="4220352"/>
                  </a:lnTo>
                  <a:lnTo>
                    <a:pt x="9937443" y="4169485"/>
                  </a:lnTo>
                  <a:lnTo>
                    <a:pt x="9942437" y="4118466"/>
                  </a:lnTo>
                  <a:lnTo>
                    <a:pt x="9946916" y="4067297"/>
                  </a:lnTo>
                  <a:lnTo>
                    <a:pt x="9950878" y="4015983"/>
                  </a:lnTo>
                  <a:lnTo>
                    <a:pt x="9954320" y="3964524"/>
                  </a:lnTo>
                  <a:lnTo>
                    <a:pt x="9957240" y="3912925"/>
                  </a:lnTo>
                  <a:lnTo>
                    <a:pt x="9959635" y="3861187"/>
                  </a:lnTo>
                  <a:lnTo>
                    <a:pt x="9961502" y="3809313"/>
                  </a:lnTo>
                  <a:lnTo>
                    <a:pt x="9962839" y="3757305"/>
                  </a:lnTo>
                  <a:lnTo>
                    <a:pt x="9963643" y="3705167"/>
                  </a:lnTo>
                  <a:lnTo>
                    <a:pt x="9963912" y="3652901"/>
                  </a:lnTo>
                  <a:lnTo>
                    <a:pt x="9963644" y="3600723"/>
                  </a:lnTo>
                  <a:lnTo>
                    <a:pt x="9962843" y="3548674"/>
                  </a:lnTo>
                  <a:lnTo>
                    <a:pt x="9961511" y="3496755"/>
                  </a:lnTo>
                  <a:lnTo>
                    <a:pt x="9959650" y="3444969"/>
                  </a:lnTo>
                  <a:lnTo>
                    <a:pt x="9957264" y="3393318"/>
                  </a:lnTo>
                  <a:lnTo>
                    <a:pt x="9954355" y="3341806"/>
                  </a:lnTo>
                  <a:lnTo>
                    <a:pt x="9950925" y="3290435"/>
                  </a:lnTo>
                  <a:lnTo>
                    <a:pt x="9946978" y="3239208"/>
                  </a:lnTo>
                  <a:lnTo>
                    <a:pt x="9942515" y="3188126"/>
                  </a:lnTo>
                  <a:lnTo>
                    <a:pt x="9937539" y="3137193"/>
                  </a:lnTo>
                  <a:lnTo>
                    <a:pt x="9932053" y="3086411"/>
                  </a:lnTo>
                  <a:lnTo>
                    <a:pt x="9926060" y="3035783"/>
                  </a:lnTo>
                  <a:lnTo>
                    <a:pt x="9919562" y="2985312"/>
                  </a:lnTo>
                  <a:lnTo>
                    <a:pt x="9912561" y="2934999"/>
                  </a:lnTo>
                  <a:lnTo>
                    <a:pt x="9905061" y="2884849"/>
                  </a:lnTo>
                  <a:lnTo>
                    <a:pt x="9897063" y="2834862"/>
                  </a:lnTo>
                  <a:lnTo>
                    <a:pt x="9888572" y="2785043"/>
                  </a:lnTo>
                  <a:lnTo>
                    <a:pt x="9879588" y="2735392"/>
                  </a:lnTo>
                  <a:lnTo>
                    <a:pt x="9870115" y="2685914"/>
                  </a:lnTo>
                  <a:lnTo>
                    <a:pt x="9860155" y="2636610"/>
                  </a:lnTo>
                  <a:lnTo>
                    <a:pt x="9849711" y="2587484"/>
                  </a:lnTo>
                  <a:lnTo>
                    <a:pt x="9838786" y="2538538"/>
                  </a:lnTo>
                  <a:lnTo>
                    <a:pt x="9827382" y="2489774"/>
                  </a:lnTo>
                  <a:lnTo>
                    <a:pt x="9815501" y="2441194"/>
                  </a:lnTo>
                  <a:lnTo>
                    <a:pt x="9803147" y="2392803"/>
                  </a:lnTo>
                  <a:lnTo>
                    <a:pt x="9790322" y="2344602"/>
                  </a:lnTo>
                  <a:lnTo>
                    <a:pt x="9777028" y="2296593"/>
                  </a:lnTo>
                  <a:lnTo>
                    <a:pt x="9763268" y="2248780"/>
                  </a:lnTo>
                  <a:lnTo>
                    <a:pt x="9749045" y="2201165"/>
                  </a:lnTo>
                  <a:lnTo>
                    <a:pt x="9734361" y="2153751"/>
                  </a:lnTo>
                  <a:lnTo>
                    <a:pt x="9719219" y="2106540"/>
                  </a:lnTo>
                  <a:lnTo>
                    <a:pt x="9703622" y="2059535"/>
                  </a:lnTo>
                  <a:lnTo>
                    <a:pt x="9687572" y="2012738"/>
                  </a:lnTo>
                  <a:lnTo>
                    <a:pt x="9671072" y="1966152"/>
                  </a:lnTo>
                  <a:lnTo>
                    <a:pt x="9654123" y="1919779"/>
                  </a:lnTo>
                  <a:lnTo>
                    <a:pt x="9636730" y="1873623"/>
                  </a:lnTo>
                  <a:lnTo>
                    <a:pt x="9618894" y="1827686"/>
                  </a:lnTo>
                  <a:lnTo>
                    <a:pt x="9600619" y="1781970"/>
                  </a:lnTo>
                  <a:lnTo>
                    <a:pt x="9581906" y="1736478"/>
                  </a:lnTo>
                  <a:lnTo>
                    <a:pt x="9562758" y="1691213"/>
                  </a:lnTo>
                  <a:lnTo>
                    <a:pt x="9543179" y="1646177"/>
                  </a:lnTo>
                  <a:lnTo>
                    <a:pt x="9523170" y="1601372"/>
                  </a:lnTo>
                  <a:lnTo>
                    <a:pt x="9502734" y="1556802"/>
                  </a:lnTo>
                  <a:lnTo>
                    <a:pt x="9481873" y="1512469"/>
                  </a:lnTo>
                  <a:lnTo>
                    <a:pt x="9460592" y="1468376"/>
                  </a:lnTo>
                  <a:lnTo>
                    <a:pt x="9438890" y="1424525"/>
                  </a:lnTo>
                  <a:lnTo>
                    <a:pt x="9416773" y="1380918"/>
                  </a:lnTo>
                  <a:lnTo>
                    <a:pt x="9394242" y="1337559"/>
                  </a:lnTo>
                  <a:lnTo>
                    <a:pt x="9371299" y="1294450"/>
                  </a:lnTo>
                  <a:lnTo>
                    <a:pt x="9347948" y="1251593"/>
                  </a:lnTo>
                  <a:lnTo>
                    <a:pt x="9324190" y="1208992"/>
                  </a:lnTo>
                  <a:lnTo>
                    <a:pt x="9300030" y="1166648"/>
                  </a:lnTo>
                  <a:lnTo>
                    <a:pt x="9275468" y="1124565"/>
                  </a:lnTo>
                  <a:lnTo>
                    <a:pt x="9250508" y="1082745"/>
                  </a:lnTo>
                  <a:lnTo>
                    <a:pt x="9225152" y="1041190"/>
                  </a:lnTo>
                  <a:lnTo>
                    <a:pt x="9199404" y="999904"/>
                  </a:lnTo>
                  <a:lnTo>
                    <a:pt x="9173265" y="958888"/>
                  </a:lnTo>
                  <a:lnTo>
                    <a:pt x="9146738" y="918146"/>
                  </a:lnTo>
                  <a:lnTo>
                    <a:pt x="9119825" y="877679"/>
                  </a:lnTo>
                  <a:lnTo>
                    <a:pt x="9092530" y="837491"/>
                  </a:lnTo>
                  <a:lnTo>
                    <a:pt x="9064855" y="797584"/>
                  </a:lnTo>
                  <a:lnTo>
                    <a:pt x="9036803" y="757961"/>
                  </a:lnTo>
                  <a:lnTo>
                    <a:pt x="9008376" y="718625"/>
                  </a:lnTo>
                  <a:lnTo>
                    <a:pt x="8979576" y="679577"/>
                  </a:lnTo>
                  <a:lnTo>
                    <a:pt x="8950407" y="640821"/>
                  </a:lnTo>
                  <a:lnTo>
                    <a:pt x="8920871" y="602359"/>
                  </a:lnTo>
                  <a:lnTo>
                    <a:pt x="8890970" y="564194"/>
                  </a:lnTo>
                  <a:lnTo>
                    <a:pt x="8860707" y="526328"/>
                  </a:lnTo>
                  <a:lnTo>
                    <a:pt x="8830086" y="488764"/>
                  </a:lnTo>
                  <a:lnTo>
                    <a:pt x="8799107" y="451504"/>
                  </a:lnTo>
                  <a:lnTo>
                    <a:pt x="8767775" y="414552"/>
                  </a:lnTo>
                  <a:lnTo>
                    <a:pt x="8736091" y="377909"/>
                  </a:lnTo>
                  <a:lnTo>
                    <a:pt x="8704058" y="341579"/>
                  </a:lnTo>
                  <a:lnTo>
                    <a:pt x="8671679" y="305564"/>
                  </a:lnTo>
                  <a:lnTo>
                    <a:pt x="8638956" y="269866"/>
                  </a:lnTo>
                  <a:lnTo>
                    <a:pt x="8605893" y="234488"/>
                  </a:lnTo>
                  <a:lnTo>
                    <a:pt x="8572491" y="199433"/>
                  </a:lnTo>
                  <a:lnTo>
                    <a:pt x="8538753" y="164703"/>
                  </a:lnTo>
                  <a:lnTo>
                    <a:pt x="8504682" y="130301"/>
                  </a:lnTo>
                  <a:lnTo>
                    <a:pt x="836803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15"/>
            <p:cNvSpPr/>
            <p:nvPr/>
          </p:nvSpPr>
          <p:spPr>
            <a:xfrm>
              <a:off x="1114043" y="0"/>
              <a:ext cx="9964420" cy="6858000"/>
            </a:xfrm>
            <a:custGeom>
              <a:avLst/>
              <a:gdLst/>
              <a:ahLst/>
              <a:cxnLst/>
              <a:rect l="l" t="t" r="r" b="b"/>
              <a:pathLst>
                <a:path w="9964420" h="6858000" extrusionOk="0">
                  <a:moveTo>
                    <a:pt x="1595882" y="0"/>
                  </a:moveTo>
                  <a:lnTo>
                    <a:pt x="8368030" y="0"/>
                  </a:lnTo>
                  <a:lnTo>
                    <a:pt x="8504682" y="130301"/>
                  </a:lnTo>
                  <a:lnTo>
                    <a:pt x="8538753" y="164703"/>
                  </a:lnTo>
                  <a:lnTo>
                    <a:pt x="8572491" y="199433"/>
                  </a:lnTo>
                  <a:lnTo>
                    <a:pt x="8605893" y="234488"/>
                  </a:lnTo>
                  <a:lnTo>
                    <a:pt x="8638956" y="269866"/>
                  </a:lnTo>
                  <a:lnTo>
                    <a:pt x="8671679" y="305564"/>
                  </a:lnTo>
                  <a:lnTo>
                    <a:pt x="8704058" y="341579"/>
                  </a:lnTo>
                  <a:lnTo>
                    <a:pt x="8736091" y="377909"/>
                  </a:lnTo>
                  <a:lnTo>
                    <a:pt x="8767775" y="414552"/>
                  </a:lnTo>
                  <a:lnTo>
                    <a:pt x="8799107" y="451504"/>
                  </a:lnTo>
                  <a:lnTo>
                    <a:pt x="8830086" y="488764"/>
                  </a:lnTo>
                  <a:lnTo>
                    <a:pt x="8860707" y="526328"/>
                  </a:lnTo>
                  <a:lnTo>
                    <a:pt x="8890970" y="564194"/>
                  </a:lnTo>
                  <a:lnTo>
                    <a:pt x="8920871" y="602359"/>
                  </a:lnTo>
                  <a:lnTo>
                    <a:pt x="8950407" y="640821"/>
                  </a:lnTo>
                  <a:lnTo>
                    <a:pt x="8979576" y="679577"/>
                  </a:lnTo>
                  <a:lnTo>
                    <a:pt x="9008376" y="718625"/>
                  </a:lnTo>
                  <a:lnTo>
                    <a:pt x="9036803" y="757961"/>
                  </a:lnTo>
                  <a:lnTo>
                    <a:pt x="9064855" y="797584"/>
                  </a:lnTo>
                  <a:lnTo>
                    <a:pt x="9092530" y="837491"/>
                  </a:lnTo>
                  <a:lnTo>
                    <a:pt x="9119825" y="877679"/>
                  </a:lnTo>
                  <a:lnTo>
                    <a:pt x="9146738" y="918146"/>
                  </a:lnTo>
                  <a:lnTo>
                    <a:pt x="9173265" y="958888"/>
                  </a:lnTo>
                  <a:lnTo>
                    <a:pt x="9199404" y="999904"/>
                  </a:lnTo>
                  <a:lnTo>
                    <a:pt x="9225152" y="1041190"/>
                  </a:lnTo>
                  <a:lnTo>
                    <a:pt x="9250508" y="1082745"/>
                  </a:lnTo>
                  <a:lnTo>
                    <a:pt x="9275468" y="1124565"/>
                  </a:lnTo>
                  <a:lnTo>
                    <a:pt x="9300030" y="1166648"/>
                  </a:lnTo>
                  <a:lnTo>
                    <a:pt x="9324190" y="1208992"/>
                  </a:lnTo>
                  <a:lnTo>
                    <a:pt x="9347948" y="1251593"/>
                  </a:lnTo>
                  <a:lnTo>
                    <a:pt x="9371299" y="1294450"/>
                  </a:lnTo>
                  <a:lnTo>
                    <a:pt x="9394242" y="1337559"/>
                  </a:lnTo>
                  <a:lnTo>
                    <a:pt x="9416773" y="1380918"/>
                  </a:lnTo>
                  <a:lnTo>
                    <a:pt x="9438890" y="1424525"/>
                  </a:lnTo>
                  <a:lnTo>
                    <a:pt x="9460592" y="1468376"/>
                  </a:lnTo>
                  <a:lnTo>
                    <a:pt x="9481873" y="1512469"/>
                  </a:lnTo>
                  <a:lnTo>
                    <a:pt x="9502734" y="1556802"/>
                  </a:lnTo>
                  <a:lnTo>
                    <a:pt x="9523170" y="1601372"/>
                  </a:lnTo>
                  <a:lnTo>
                    <a:pt x="9543179" y="1646177"/>
                  </a:lnTo>
                  <a:lnTo>
                    <a:pt x="9562758" y="1691213"/>
                  </a:lnTo>
                  <a:lnTo>
                    <a:pt x="9581906" y="1736478"/>
                  </a:lnTo>
                  <a:lnTo>
                    <a:pt x="9600619" y="1781970"/>
                  </a:lnTo>
                  <a:lnTo>
                    <a:pt x="9618894" y="1827686"/>
                  </a:lnTo>
                  <a:lnTo>
                    <a:pt x="9636730" y="1873623"/>
                  </a:lnTo>
                  <a:lnTo>
                    <a:pt x="9654123" y="1919779"/>
                  </a:lnTo>
                  <a:lnTo>
                    <a:pt x="9671072" y="1966152"/>
                  </a:lnTo>
                  <a:lnTo>
                    <a:pt x="9687572" y="2012738"/>
                  </a:lnTo>
                  <a:lnTo>
                    <a:pt x="9703622" y="2059535"/>
                  </a:lnTo>
                  <a:lnTo>
                    <a:pt x="9719219" y="2106540"/>
                  </a:lnTo>
                  <a:lnTo>
                    <a:pt x="9734361" y="2153751"/>
                  </a:lnTo>
                  <a:lnTo>
                    <a:pt x="9749045" y="2201165"/>
                  </a:lnTo>
                  <a:lnTo>
                    <a:pt x="9763268" y="2248780"/>
                  </a:lnTo>
                  <a:lnTo>
                    <a:pt x="9777028" y="2296593"/>
                  </a:lnTo>
                  <a:lnTo>
                    <a:pt x="9790322" y="2344602"/>
                  </a:lnTo>
                  <a:lnTo>
                    <a:pt x="9803147" y="2392803"/>
                  </a:lnTo>
                  <a:lnTo>
                    <a:pt x="9815501" y="2441194"/>
                  </a:lnTo>
                  <a:lnTo>
                    <a:pt x="9827382" y="2489774"/>
                  </a:lnTo>
                  <a:lnTo>
                    <a:pt x="9838786" y="2538538"/>
                  </a:lnTo>
                  <a:lnTo>
                    <a:pt x="9849711" y="2587484"/>
                  </a:lnTo>
                  <a:lnTo>
                    <a:pt x="9860155" y="2636610"/>
                  </a:lnTo>
                  <a:lnTo>
                    <a:pt x="9870115" y="2685914"/>
                  </a:lnTo>
                  <a:lnTo>
                    <a:pt x="9879588" y="2735392"/>
                  </a:lnTo>
                  <a:lnTo>
                    <a:pt x="9888572" y="2785043"/>
                  </a:lnTo>
                  <a:lnTo>
                    <a:pt x="9897063" y="2834862"/>
                  </a:lnTo>
                  <a:lnTo>
                    <a:pt x="9905061" y="2884849"/>
                  </a:lnTo>
                  <a:lnTo>
                    <a:pt x="9912561" y="2934999"/>
                  </a:lnTo>
                  <a:lnTo>
                    <a:pt x="9919562" y="2985312"/>
                  </a:lnTo>
                  <a:lnTo>
                    <a:pt x="9926060" y="3035783"/>
                  </a:lnTo>
                  <a:lnTo>
                    <a:pt x="9932053" y="3086411"/>
                  </a:lnTo>
                  <a:lnTo>
                    <a:pt x="9937539" y="3137193"/>
                  </a:lnTo>
                  <a:lnTo>
                    <a:pt x="9942515" y="3188126"/>
                  </a:lnTo>
                  <a:lnTo>
                    <a:pt x="9946978" y="3239208"/>
                  </a:lnTo>
                  <a:lnTo>
                    <a:pt x="9950925" y="3290435"/>
                  </a:lnTo>
                  <a:lnTo>
                    <a:pt x="9954355" y="3341806"/>
                  </a:lnTo>
                  <a:lnTo>
                    <a:pt x="9957264" y="3393318"/>
                  </a:lnTo>
                  <a:lnTo>
                    <a:pt x="9959650" y="3444969"/>
                  </a:lnTo>
                  <a:lnTo>
                    <a:pt x="9961511" y="3496755"/>
                  </a:lnTo>
                  <a:lnTo>
                    <a:pt x="9962843" y="3548674"/>
                  </a:lnTo>
                  <a:lnTo>
                    <a:pt x="9963644" y="3600723"/>
                  </a:lnTo>
                  <a:lnTo>
                    <a:pt x="9963912" y="3652901"/>
                  </a:lnTo>
                  <a:lnTo>
                    <a:pt x="9963643" y="3705167"/>
                  </a:lnTo>
                  <a:lnTo>
                    <a:pt x="9962839" y="3757305"/>
                  </a:lnTo>
                  <a:lnTo>
                    <a:pt x="9961502" y="3809313"/>
                  </a:lnTo>
                  <a:lnTo>
                    <a:pt x="9959635" y="3861187"/>
                  </a:lnTo>
                  <a:lnTo>
                    <a:pt x="9957240" y="3912925"/>
                  </a:lnTo>
                  <a:lnTo>
                    <a:pt x="9954320" y="3964524"/>
                  </a:lnTo>
                  <a:lnTo>
                    <a:pt x="9950878" y="4015983"/>
                  </a:lnTo>
                  <a:lnTo>
                    <a:pt x="9946916" y="4067297"/>
                  </a:lnTo>
                  <a:lnTo>
                    <a:pt x="9942437" y="4118466"/>
                  </a:lnTo>
                  <a:lnTo>
                    <a:pt x="9937443" y="4169485"/>
                  </a:lnTo>
                  <a:lnTo>
                    <a:pt x="9931938" y="4220352"/>
                  </a:lnTo>
                  <a:lnTo>
                    <a:pt x="9925923" y="4271065"/>
                  </a:lnTo>
                  <a:lnTo>
                    <a:pt x="9919401" y="4321621"/>
                  </a:lnTo>
                  <a:lnTo>
                    <a:pt x="9912375" y="4372018"/>
                  </a:lnTo>
                  <a:lnTo>
                    <a:pt x="9904848" y="4422253"/>
                  </a:lnTo>
                  <a:lnTo>
                    <a:pt x="9896822" y="4472323"/>
                  </a:lnTo>
                  <a:lnTo>
                    <a:pt x="9888300" y="4522225"/>
                  </a:lnTo>
                  <a:lnTo>
                    <a:pt x="9879284" y="4571957"/>
                  </a:lnTo>
                  <a:lnTo>
                    <a:pt x="9869777" y="4621517"/>
                  </a:lnTo>
                  <a:lnTo>
                    <a:pt x="9859782" y="4670902"/>
                  </a:lnTo>
                  <a:lnTo>
                    <a:pt x="9849301" y="4720109"/>
                  </a:lnTo>
                  <a:lnTo>
                    <a:pt x="9838337" y="4769135"/>
                  </a:lnTo>
                  <a:lnTo>
                    <a:pt x="9826893" y="4817978"/>
                  </a:lnTo>
                  <a:lnTo>
                    <a:pt x="9814970" y="4866636"/>
                  </a:lnTo>
                  <a:lnTo>
                    <a:pt x="9802572" y="4915105"/>
                  </a:lnTo>
                  <a:lnTo>
                    <a:pt x="9789702" y="4963383"/>
                  </a:lnTo>
                  <a:lnTo>
                    <a:pt x="9776361" y="5011468"/>
                  </a:lnTo>
                  <a:lnTo>
                    <a:pt x="9762553" y="5059356"/>
                  </a:lnTo>
                  <a:lnTo>
                    <a:pt x="9748280" y="5107046"/>
                  </a:lnTo>
                  <a:lnTo>
                    <a:pt x="9733545" y="5154534"/>
                  </a:lnTo>
                  <a:lnTo>
                    <a:pt x="9718351" y="5201819"/>
                  </a:lnTo>
                  <a:lnTo>
                    <a:pt x="9702699" y="5248896"/>
                  </a:lnTo>
                  <a:lnTo>
                    <a:pt x="9686593" y="5295765"/>
                  </a:lnTo>
                  <a:lnTo>
                    <a:pt x="9670035" y="5342421"/>
                  </a:lnTo>
                  <a:lnTo>
                    <a:pt x="9653029" y="5388863"/>
                  </a:lnTo>
                  <a:lnTo>
                    <a:pt x="9635575" y="5435088"/>
                  </a:lnTo>
                  <a:lnTo>
                    <a:pt x="9617678" y="5481094"/>
                  </a:lnTo>
                  <a:lnTo>
                    <a:pt x="9599339" y="5526876"/>
                  </a:lnTo>
                  <a:lnTo>
                    <a:pt x="9580562" y="5572434"/>
                  </a:lnTo>
                  <a:lnTo>
                    <a:pt x="9561349" y="5617765"/>
                  </a:lnTo>
                  <a:lnTo>
                    <a:pt x="9541702" y="5662865"/>
                  </a:lnTo>
                  <a:lnTo>
                    <a:pt x="9521625" y="5707732"/>
                  </a:lnTo>
                  <a:lnTo>
                    <a:pt x="9501119" y="5752364"/>
                  </a:lnTo>
                  <a:lnTo>
                    <a:pt x="9480188" y="5796758"/>
                  </a:lnTo>
                  <a:lnTo>
                    <a:pt x="9458834" y="5840911"/>
                  </a:lnTo>
                  <a:lnTo>
                    <a:pt x="9437059" y="5884821"/>
                  </a:lnTo>
                  <a:lnTo>
                    <a:pt x="9414867" y="5928485"/>
                  </a:lnTo>
                  <a:lnTo>
                    <a:pt x="9392259" y="5971901"/>
                  </a:lnTo>
                  <a:lnTo>
                    <a:pt x="9369239" y="6015065"/>
                  </a:lnTo>
                  <a:lnTo>
                    <a:pt x="9345810" y="6057976"/>
                  </a:lnTo>
                  <a:lnTo>
                    <a:pt x="9321973" y="6100630"/>
                  </a:lnTo>
                  <a:lnTo>
                    <a:pt x="9297731" y="6143025"/>
                  </a:lnTo>
                  <a:lnTo>
                    <a:pt x="9273087" y="6185159"/>
                  </a:lnTo>
                  <a:lnTo>
                    <a:pt x="9248044" y="6227028"/>
                  </a:lnTo>
                  <a:lnTo>
                    <a:pt x="9222604" y="6268631"/>
                  </a:lnTo>
                  <a:lnTo>
                    <a:pt x="9196770" y="6309964"/>
                  </a:lnTo>
                  <a:lnTo>
                    <a:pt x="9170544" y="6351025"/>
                  </a:lnTo>
                  <a:lnTo>
                    <a:pt x="9143929" y="6391811"/>
                  </a:lnTo>
                  <a:lnTo>
                    <a:pt x="9116928" y="6432320"/>
                  </a:lnTo>
                  <a:lnTo>
                    <a:pt x="9089544" y="6472549"/>
                  </a:lnTo>
                  <a:lnTo>
                    <a:pt x="9061778" y="6512496"/>
                  </a:lnTo>
                  <a:lnTo>
                    <a:pt x="9033633" y="6552157"/>
                  </a:lnTo>
                  <a:lnTo>
                    <a:pt x="9005113" y="6591531"/>
                  </a:lnTo>
                  <a:lnTo>
                    <a:pt x="8976220" y="6630614"/>
                  </a:lnTo>
                  <a:lnTo>
                    <a:pt x="8946956" y="6669404"/>
                  </a:lnTo>
                  <a:lnTo>
                    <a:pt x="8917324" y="6707899"/>
                  </a:lnTo>
                  <a:lnTo>
                    <a:pt x="8887326" y="6746095"/>
                  </a:lnTo>
                  <a:lnTo>
                    <a:pt x="8856966" y="6783990"/>
                  </a:lnTo>
                  <a:lnTo>
                    <a:pt x="8826246" y="6821582"/>
                  </a:lnTo>
                  <a:lnTo>
                    <a:pt x="8794750" y="6857999"/>
                  </a:lnTo>
                  <a:lnTo>
                    <a:pt x="1169162" y="6857999"/>
                  </a:lnTo>
                  <a:lnTo>
                    <a:pt x="1137666" y="6821582"/>
                  </a:lnTo>
                  <a:lnTo>
                    <a:pt x="1106945" y="6783990"/>
                  </a:lnTo>
                  <a:lnTo>
                    <a:pt x="1076585" y="6746095"/>
                  </a:lnTo>
                  <a:lnTo>
                    <a:pt x="1046587" y="6707899"/>
                  </a:lnTo>
                  <a:lnTo>
                    <a:pt x="1016955" y="6669404"/>
                  </a:lnTo>
                  <a:lnTo>
                    <a:pt x="987691" y="6630614"/>
                  </a:lnTo>
                  <a:lnTo>
                    <a:pt x="958798" y="6591531"/>
                  </a:lnTo>
                  <a:lnTo>
                    <a:pt x="930278" y="6552157"/>
                  </a:lnTo>
                  <a:lnTo>
                    <a:pt x="902133" y="6512496"/>
                  </a:lnTo>
                  <a:lnTo>
                    <a:pt x="874367" y="6472549"/>
                  </a:lnTo>
                  <a:lnTo>
                    <a:pt x="846983" y="6432320"/>
                  </a:lnTo>
                  <a:lnTo>
                    <a:pt x="819982" y="6391811"/>
                  </a:lnTo>
                  <a:lnTo>
                    <a:pt x="793367" y="6351025"/>
                  </a:lnTo>
                  <a:lnTo>
                    <a:pt x="767141" y="6309964"/>
                  </a:lnTo>
                  <a:lnTo>
                    <a:pt x="741307" y="6268631"/>
                  </a:lnTo>
                  <a:lnTo>
                    <a:pt x="715867" y="6227028"/>
                  </a:lnTo>
                  <a:lnTo>
                    <a:pt x="690824" y="6185159"/>
                  </a:lnTo>
                  <a:lnTo>
                    <a:pt x="666180" y="6143025"/>
                  </a:lnTo>
                  <a:lnTo>
                    <a:pt x="641938" y="6100630"/>
                  </a:lnTo>
                  <a:lnTo>
                    <a:pt x="618101" y="6057976"/>
                  </a:lnTo>
                  <a:lnTo>
                    <a:pt x="594672" y="6015065"/>
                  </a:lnTo>
                  <a:lnTo>
                    <a:pt x="571652" y="5971901"/>
                  </a:lnTo>
                  <a:lnTo>
                    <a:pt x="549044" y="5928485"/>
                  </a:lnTo>
                  <a:lnTo>
                    <a:pt x="526852" y="5884821"/>
                  </a:lnTo>
                  <a:lnTo>
                    <a:pt x="505077" y="5840911"/>
                  </a:lnTo>
                  <a:lnTo>
                    <a:pt x="483723" y="5796758"/>
                  </a:lnTo>
                  <a:lnTo>
                    <a:pt x="462792" y="5752364"/>
                  </a:lnTo>
                  <a:lnTo>
                    <a:pt x="442286" y="5707732"/>
                  </a:lnTo>
                  <a:lnTo>
                    <a:pt x="422209" y="5662865"/>
                  </a:lnTo>
                  <a:lnTo>
                    <a:pt x="402562" y="5617765"/>
                  </a:lnTo>
                  <a:lnTo>
                    <a:pt x="383349" y="5572434"/>
                  </a:lnTo>
                  <a:lnTo>
                    <a:pt x="364572" y="5526876"/>
                  </a:lnTo>
                  <a:lnTo>
                    <a:pt x="346233" y="5481094"/>
                  </a:lnTo>
                  <a:lnTo>
                    <a:pt x="328336" y="5435088"/>
                  </a:lnTo>
                  <a:lnTo>
                    <a:pt x="310882" y="5388863"/>
                  </a:lnTo>
                  <a:lnTo>
                    <a:pt x="293876" y="5342421"/>
                  </a:lnTo>
                  <a:lnTo>
                    <a:pt x="277318" y="5295765"/>
                  </a:lnTo>
                  <a:lnTo>
                    <a:pt x="261212" y="5248896"/>
                  </a:lnTo>
                  <a:lnTo>
                    <a:pt x="245560" y="5201819"/>
                  </a:lnTo>
                  <a:lnTo>
                    <a:pt x="230366" y="5154534"/>
                  </a:lnTo>
                  <a:lnTo>
                    <a:pt x="215631" y="5107046"/>
                  </a:lnTo>
                  <a:lnTo>
                    <a:pt x="201358" y="5059356"/>
                  </a:lnTo>
                  <a:lnTo>
                    <a:pt x="187550" y="5011468"/>
                  </a:lnTo>
                  <a:lnTo>
                    <a:pt x="174209" y="4963383"/>
                  </a:lnTo>
                  <a:lnTo>
                    <a:pt x="161339" y="4915105"/>
                  </a:lnTo>
                  <a:lnTo>
                    <a:pt x="148941" y="4866636"/>
                  </a:lnTo>
                  <a:lnTo>
                    <a:pt x="137018" y="4817978"/>
                  </a:lnTo>
                  <a:lnTo>
                    <a:pt x="125574" y="4769135"/>
                  </a:lnTo>
                  <a:lnTo>
                    <a:pt x="114610" y="4720109"/>
                  </a:lnTo>
                  <a:lnTo>
                    <a:pt x="104129" y="4670902"/>
                  </a:lnTo>
                  <a:lnTo>
                    <a:pt x="94134" y="4621517"/>
                  </a:lnTo>
                  <a:lnTo>
                    <a:pt x="84627" y="4571957"/>
                  </a:lnTo>
                  <a:lnTo>
                    <a:pt x="75611" y="4522225"/>
                  </a:lnTo>
                  <a:lnTo>
                    <a:pt x="67089" y="4472323"/>
                  </a:lnTo>
                  <a:lnTo>
                    <a:pt x="59063" y="4422253"/>
                  </a:lnTo>
                  <a:lnTo>
                    <a:pt x="51536" y="4372018"/>
                  </a:lnTo>
                  <a:lnTo>
                    <a:pt x="44510" y="4321621"/>
                  </a:lnTo>
                  <a:lnTo>
                    <a:pt x="37988" y="4271065"/>
                  </a:lnTo>
                  <a:lnTo>
                    <a:pt x="31973" y="4220352"/>
                  </a:lnTo>
                  <a:lnTo>
                    <a:pt x="26468" y="4169485"/>
                  </a:lnTo>
                  <a:lnTo>
                    <a:pt x="21474" y="4118466"/>
                  </a:lnTo>
                  <a:lnTo>
                    <a:pt x="16995" y="4067297"/>
                  </a:lnTo>
                  <a:lnTo>
                    <a:pt x="13033" y="4015983"/>
                  </a:lnTo>
                  <a:lnTo>
                    <a:pt x="9591" y="3964524"/>
                  </a:lnTo>
                  <a:lnTo>
                    <a:pt x="6671" y="3912925"/>
                  </a:lnTo>
                  <a:lnTo>
                    <a:pt x="4276" y="3861187"/>
                  </a:lnTo>
                  <a:lnTo>
                    <a:pt x="2409" y="3809313"/>
                  </a:lnTo>
                  <a:lnTo>
                    <a:pt x="1072" y="3757305"/>
                  </a:lnTo>
                  <a:lnTo>
                    <a:pt x="268" y="3705167"/>
                  </a:lnTo>
                  <a:lnTo>
                    <a:pt x="0" y="3652901"/>
                  </a:lnTo>
                  <a:lnTo>
                    <a:pt x="267" y="3600723"/>
                  </a:lnTo>
                  <a:lnTo>
                    <a:pt x="1068" y="3548674"/>
                  </a:lnTo>
                  <a:lnTo>
                    <a:pt x="2400" y="3496755"/>
                  </a:lnTo>
                  <a:lnTo>
                    <a:pt x="4261" y="3444969"/>
                  </a:lnTo>
                  <a:lnTo>
                    <a:pt x="6647" y="3393318"/>
                  </a:lnTo>
                  <a:lnTo>
                    <a:pt x="9556" y="3341806"/>
                  </a:lnTo>
                  <a:lnTo>
                    <a:pt x="12986" y="3290435"/>
                  </a:lnTo>
                  <a:lnTo>
                    <a:pt x="16933" y="3239208"/>
                  </a:lnTo>
                  <a:lnTo>
                    <a:pt x="21396" y="3188126"/>
                  </a:lnTo>
                  <a:lnTo>
                    <a:pt x="26372" y="3137193"/>
                  </a:lnTo>
                  <a:lnTo>
                    <a:pt x="31858" y="3086411"/>
                  </a:lnTo>
                  <a:lnTo>
                    <a:pt x="37851" y="3035783"/>
                  </a:lnTo>
                  <a:lnTo>
                    <a:pt x="44349" y="2985312"/>
                  </a:lnTo>
                  <a:lnTo>
                    <a:pt x="51350" y="2934999"/>
                  </a:lnTo>
                  <a:lnTo>
                    <a:pt x="58850" y="2884849"/>
                  </a:lnTo>
                  <a:lnTo>
                    <a:pt x="66848" y="2834862"/>
                  </a:lnTo>
                  <a:lnTo>
                    <a:pt x="75339" y="2785043"/>
                  </a:lnTo>
                  <a:lnTo>
                    <a:pt x="84323" y="2735392"/>
                  </a:lnTo>
                  <a:lnTo>
                    <a:pt x="93796" y="2685914"/>
                  </a:lnTo>
                  <a:lnTo>
                    <a:pt x="103756" y="2636610"/>
                  </a:lnTo>
                  <a:lnTo>
                    <a:pt x="114200" y="2587484"/>
                  </a:lnTo>
                  <a:lnTo>
                    <a:pt x="125125" y="2538538"/>
                  </a:lnTo>
                  <a:lnTo>
                    <a:pt x="136529" y="2489774"/>
                  </a:lnTo>
                  <a:lnTo>
                    <a:pt x="148410" y="2441194"/>
                  </a:lnTo>
                  <a:lnTo>
                    <a:pt x="160764" y="2392803"/>
                  </a:lnTo>
                  <a:lnTo>
                    <a:pt x="173589" y="2344602"/>
                  </a:lnTo>
                  <a:lnTo>
                    <a:pt x="186883" y="2296593"/>
                  </a:lnTo>
                  <a:lnTo>
                    <a:pt x="200643" y="2248780"/>
                  </a:lnTo>
                  <a:lnTo>
                    <a:pt x="214866" y="2201165"/>
                  </a:lnTo>
                  <a:lnTo>
                    <a:pt x="229550" y="2153751"/>
                  </a:lnTo>
                  <a:lnTo>
                    <a:pt x="244692" y="2106540"/>
                  </a:lnTo>
                  <a:lnTo>
                    <a:pt x="260289" y="2059535"/>
                  </a:lnTo>
                  <a:lnTo>
                    <a:pt x="276339" y="2012738"/>
                  </a:lnTo>
                  <a:lnTo>
                    <a:pt x="292839" y="1966152"/>
                  </a:lnTo>
                  <a:lnTo>
                    <a:pt x="309788" y="1919779"/>
                  </a:lnTo>
                  <a:lnTo>
                    <a:pt x="327181" y="1873623"/>
                  </a:lnTo>
                  <a:lnTo>
                    <a:pt x="345017" y="1827686"/>
                  </a:lnTo>
                  <a:lnTo>
                    <a:pt x="363292" y="1781970"/>
                  </a:lnTo>
                  <a:lnTo>
                    <a:pt x="382005" y="1736478"/>
                  </a:lnTo>
                  <a:lnTo>
                    <a:pt x="401153" y="1691213"/>
                  </a:lnTo>
                  <a:lnTo>
                    <a:pt x="420732" y="1646177"/>
                  </a:lnTo>
                  <a:lnTo>
                    <a:pt x="440741" y="1601372"/>
                  </a:lnTo>
                  <a:lnTo>
                    <a:pt x="461177" y="1556802"/>
                  </a:lnTo>
                  <a:lnTo>
                    <a:pt x="482038" y="1512469"/>
                  </a:lnTo>
                  <a:lnTo>
                    <a:pt x="503319" y="1468376"/>
                  </a:lnTo>
                  <a:lnTo>
                    <a:pt x="525021" y="1424525"/>
                  </a:lnTo>
                  <a:lnTo>
                    <a:pt x="547138" y="1380918"/>
                  </a:lnTo>
                  <a:lnTo>
                    <a:pt x="569669" y="1337559"/>
                  </a:lnTo>
                  <a:lnTo>
                    <a:pt x="592612" y="1294450"/>
                  </a:lnTo>
                  <a:lnTo>
                    <a:pt x="615963" y="1251593"/>
                  </a:lnTo>
                  <a:lnTo>
                    <a:pt x="639721" y="1208992"/>
                  </a:lnTo>
                  <a:lnTo>
                    <a:pt x="663881" y="1166648"/>
                  </a:lnTo>
                  <a:lnTo>
                    <a:pt x="688443" y="1124565"/>
                  </a:lnTo>
                  <a:lnTo>
                    <a:pt x="713403" y="1082745"/>
                  </a:lnTo>
                  <a:lnTo>
                    <a:pt x="738759" y="1041190"/>
                  </a:lnTo>
                  <a:lnTo>
                    <a:pt x="764507" y="999904"/>
                  </a:lnTo>
                  <a:lnTo>
                    <a:pt x="790646" y="958888"/>
                  </a:lnTo>
                  <a:lnTo>
                    <a:pt x="817173" y="918146"/>
                  </a:lnTo>
                  <a:lnTo>
                    <a:pt x="844086" y="877679"/>
                  </a:lnTo>
                  <a:lnTo>
                    <a:pt x="871381" y="837491"/>
                  </a:lnTo>
                  <a:lnTo>
                    <a:pt x="899056" y="797584"/>
                  </a:lnTo>
                  <a:lnTo>
                    <a:pt x="927108" y="757961"/>
                  </a:lnTo>
                  <a:lnTo>
                    <a:pt x="955535" y="718625"/>
                  </a:lnTo>
                  <a:lnTo>
                    <a:pt x="984335" y="679577"/>
                  </a:lnTo>
                  <a:lnTo>
                    <a:pt x="1013504" y="640821"/>
                  </a:lnTo>
                  <a:lnTo>
                    <a:pt x="1043040" y="602359"/>
                  </a:lnTo>
                  <a:lnTo>
                    <a:pt x="1072941" y="564194"/>
                  </a:lnTo>
                  <a:lnTo>
                    <a:pt x="1103204" y="526328"/>
                  </a:lnTo>
                  <a:lnTo>
                    <a:pt x="1133825" y="488764"/>
                  </a:lnTo>
                  <a:lnTo>
                    <a:pt x="1164804" y="451504"/>
                  </a:lnTo>
                  <a:lnTo>
                    <a:pt x="1196136" y="414552"/>
                  </a:lnTo>
                  <a:lnTo>
                    <a:pt x="1227820" y="377909"/>
                  </a:lnTo>
                  <a:lnTo>
                    <a:pt x="1259853" y="341579"/>
                  </a:lnTo>
                  <a:lnTo>
                    <a:pt x="1292232" y="305564"/>
                  </a:lnTo>
                  <a:lnTo>
                    <a:pt x="1324955" y="269866"/>
                  </a:lnTo>
                  <a:lnTo>
                    <a:pt x="1358018" y="234488"/>
                  </a:lnTo>
                  <a:lnTo>
                    <a:pt x="1391420" y="199433"/>
                  </a:lnTo>
                  <a:lnTo>
                    <a:pt x="1425158" y="164703"/>
                  </a:lnTo>
                  <a:lnTo>
                    <a:pt x="1459230" y="130301"/>
                  </a:lnTo>
                  <a:lnTo>
                    <a:pt x="1595882" y="0"/>
                  </a:lnTo>
                  <a:close/>
                </a:path>
              </a:pathLst>
            </a:custGeom>
            <a:noFill/>
            <a:ln w="9525" cap="flat" cmpd="sng">
              <a:solidFill>
                <a:srgbClr val="EEEEE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15"/>
            <p:cNvSpPr/>
            <p:nvPr/>
          </p:nvSpPr>
          <p:spPr>
            <a:xfrm>
              <a:off x="1121663" y="0"/>
              <a:ext cx="9949180" cy="6858000"/>
            </a:xfrm>
            <a:custGeom>
              <a:avLst/>
              <a:gdLst/>
              <a:ahLst/>
              <a:cxnLst/>
              <a:rect l="l" t="t" r="r" b="b"/>
              <a:pathLst>
                <a:path w="9949180" h="6858000" extrusionOk="0">
                  <a:moveTo>
                    <a:pt x="8355203" y="0"/>
                  </a:moveTo>
                  <a:lnTo>
                    <a:pt x="1593469" y="0"/>
                  </a:lnTo>
                  <a:lnTo>
                    <a:pt x="1456944" y="130301"/>
                  </a:lnTo>
                  <a:lnTo>
                    <a:pt x="1422925" y="164703"/>
                  </a:lnTo>
                  <a:lnTo>
                    <a:pt x="1389239" y="199433"/>
                  </a:lnTo>
                  <a:lnTo>
                    <a:pt x="1355889" y="234488"/>
                  </a:lnTo>
                  <a:lnTo>
                    <a:pt x="1322877" y="269866"/>
                  </a:lnTo>
                  <a:lnTo>
                    <a:pt x="1290205" y="305564"/>
                  </a:lnTo>
                  <a:lnTo>
                    <a:pt x="1257876" y="341579"/>
                  </a:lnTo>
                  <a:lnTo>
                    <a:pt x="1225893" y="377909"/>
                  </a:lnTo>
                  <a:lnTo>
                    <a:pt x="1194259" y="414552"/>
                  </a:lnTo>
                  <a:lnTo>
                    <a:pt x="1162975" y="451504"/>
                  </a:lnTo>
                  <a:lnTo>
                    <a:pt x="1132045" y="488764"/>
                  </a:lnTo>
                  <a:lnTo>
                    <a:pt x="1101470" y="526328"/>
                  </a:lnTo>
                  <a:lnTo>
                    <a:pt x="1071255" y="564194"/>
                  </a:lnTo>
                  <a:lnTo>
                    <a:pt x="1041401" y="602359"/>
                  </a:lnTo>
                  <a:lnTo>
                    <a:pt x="1011911" y="640821"/>
                  </a:lnTo>
                  <a:lnTo>
                    <a:pt x="982787" y="679577"/>
                  </a:lnTo>
                  <a:lnTo>
                    <a:pt x="954032" y="718625"/>
                  </a:lnTo>
                  <a:lnTo>
                    <a:pt x="925650" y="757961"/>
                  </a:lnTo>
                  <a:lnTo>
                    <a:pt x="897641" y="797584"/>
                  </a:lnTo>
                  <a:lnTo>
                    <a:pt x="870009" y="837491"/>
                  </a:lnTo>
                  <a:lnTo>
                    <a:pt x="842757" y="877679"/>
                  </a:lnTo>
                  <a:lnTo>
                    <a:pt x="815887" y="918146"/>
                  </a:lnTo>
                  <a:lnTo>
                    <a:pt x="789401" y="958888"/>
                  </a:lnTo>
                  <a:lnTo>
                    <a:pt x="763303" y="999904"/>
                  </a:lnTo>
                  <a:lnTo>
                    <a:pt x="737595" y="1041190"/>
                  </a:lnTo>
                  <a:lnTo>
                    <a:pt x="712279" y="1082745"/>
                  </a:lnTo>
                  <a:lnTo>
                    <a:pt x="687358" y="1124565"/>
                  </a:lnTo>
                  <a:lnTo>
                    <a:pt x="662835" y="1166648"/>
                  </a:lnTo>
                  <a:lnTo>
                    <a:pt x="638712" y="1208992"/>
                  </a:lnTo>
                  <a:lnTo>
                    <a:pt x="614991" y="1251593"/>
                  </a:lnTo>
                  <a:lnTo>
                    <a:pt x="591677" y="1294450"/>
                  </a:lnTo>
                  <a:lnTo>
                    <a:pt x="568770" y="1337559"/>
                  </a:lnTo>
                  <a:lnTo>
                    <a:pt x="546274" y="1380918"/>
                  </a:lnTo>
                  <a:lnTo>
                    <a:pt x="524191" y="1424525"/>
                  </a:lnTo>
                  <a:lnTo>
                    <a:pt x="502525" y="1468376"/>
                  </a:lnTo>
                  <a:lnTo>
                    <a:pt x="481276" y="1512469"/>
                  </a:lnTo>
                  <a:lnTo>
                    <a:pt x="460449" y="1556802"/>
                  </a:lnTo>
                  <a:lnTo>
                    <a:pt x="440045" y="1601372"/>
                  </a:lnTo>
                  <a:lnTo>
                    <a:pt x="420067" y="1646177"/>
                  </a:lnTo>
                  <a:lnTo>
                    <a:pt x="400518" y="1691213"/>
                  </a:lnTo>
                  <a:lnTo>
                    <a:pt x="381401" y="1736478"/>
                  </a:lnTo>
                  <a:lnTo>
                    <a:pt x="362717" y="1781970"/>
                  </a:lnTo>
                  <a:lnTo>
                    <a:pt x="344471" y="1827686"/>
                  </a:lnTo>
                  <a:lnTo>
                    <a:pt x="326663" y="1873623"/>
                  </a:lnTo>
                  <a:lnTo>
                    <a:pt x="309297" y="1919779"/>
                  </a:lnTo>
                  <a:lnTo>
                    <a:pt x="292376" y="1966152"/>
                  </a:lnTo>
                  <a:lnTo>
                    <a:pt x="275901" y="2012738"/>
                  </a:lnTo>
                  <a:lnTo>
                    <a:pt x="259877" y="2059535"/>
                  </a:lnTo>
                  <a:lnTo>
                    <a:pt x="244304" y="2106540"/>
                  </a:lnTo>
                  <a:lnTo>
                    <a:pt x="229186" y="2153751"/>
                  </a:lnTo>
                  <a:lnTo>
                    <a:pt x="214526" y="2201165"/>
                  </a:lnTo>
                  <a:lnTo>
                    <a:pt x="200325" y="2248780"/>
                  </a:lnTo>
                  <a:lnTo>
                    <a:pt x="186587" y="2296593"/>
                  </a:lnTo>
                  <a:lnTo>
                    <a:pt x="173314" y="2344602"/>
                  </a:lnTo>
                  <a:lnTo>
                    <a:pt x="160509" y="2392803"/>
                  </a:lnTo>
                  <a:lnTo>
                    <a:pt x="148174" y="2441194"/>
                  </a:lnTo>
                  <a:lnTo>
                    <a:pt x="136313" y="2489774"/>
                  </a:lnTo>
                  <a:lnTo>
                    <a:pt x="124927" y="2538538"/>
                  </a:lnTo>
                  <a:lnTo>
                    <a:pt x="114018" y="2587484"/>
                  </a:lnTo>
                  <a:lnTo>
                    <a:pt x="103591" y="2636610"/>
                  </a:lnTo>
                  <a:lnTo>
                    <a:pt x="93647" y="2685914"/>
                  </a:lnTo>
                  <a:lnTo>
                    <a:pt x="84189" y="2735392"/>
                  </a:lnTo>
                  <a:lnTo>
                    <a:pt x="75220" y="2785043"/>
                  </a:lnTo>
                  <a:lnTo>
                    <a:pt x="66741" y="2834862"/>
                  </a:lnTo>
                  <a:lnTo>
                    <a:pt x="58757" y="2884849"/>
                  </a:lnTo>
                  <a:lnTo>
                    <a:pt x="51268" y="2934999"/>
                  </a:lnTo>
                  <a:lnTo>
                    <a:pt x="44279" y="2985312"/>
                  </a:lnTo>
                  <a:lnTo>
                    <a:pt x="37791" y="3035783"/>
                  </a:lnTo>
                  <a:lnTo>
                    <a:pt x="31807" y="3086411"/>
                  </a:lnTo>
                  <a:lnTo>
                    <a:pt x="26330" y="3137193"/>
                  </a:lnTo>
                  <a:lnTo>
                    <a:pt x="21362" y="3188126"/>
                  </a:lnTo>
                  <a:lnTo>
                    <a:pt x="16907" y="3239208"/>
                  </a:lnTo>
                  <a:lnTo>
                    <a:pt x="12965" y="3290435"/>
                  </a:lnTo>
                  <a:lnTo>
                    <a:pt x="9541" y="3341806"/>
                  </a:lnTo>
                  <a:lnTo>
                    <a:pt x="6636" y="3393318"/>
                  </a:lnTo>
                  <a:lnTo>
                    <a:pt x="4254" y="3444969"/>
                  </a:lnTo>
                  <a:lnTo>
                    <a:pt x="2397" y="3496755"/>
                  </a:lnTo>
                  <a:lnTo>
                    <a:pt x="1067" y="3548674"/>
                  </a:lnTo>
                  <a:lnTo>
                    <a:pt x="267" y="3600723"/>
                  </a:lnTo>
                  <a:lnTo>
                    <a:pt x="0" y="3652901"/>
                  </a:lnTo>
                  <a:lnTo>
                    <a:pt x="268" y="3705167"/>
                  </a:lnTo>
                  <a:lnTo>
                    <a:pt x="1071" y="3757305"/>
                  </a:lnTo>
                  <a:lnTo>
                    <a:pt x="2406" y="3809313"/>
                  </a:lnTo>
                  <a:lnTo>
                    <a:pt x="4270" y="3861187"/>
                  </a:lnTo>
                  <a:lnTo>
                    <a:pt x="6661" y="3912925"/>
                  </a:lnTo>
                  <a:lnTo>
                    <a:pt x="9577" y="3964524"/>
                  </a:lnTo>
                  <a:lnTo>
                    <a:pt x="13014" y="4015983"/>
                  </a:lnTo>
                  <a:lnTo>
                    <a:pt x="16970" y="4067297"/>
                  </a:lnTo>
                  <a:lnTo>
                    <a:pt x="21442" y="4118466"/>
                  </a:lnTo>
                  <a:lnTo>
                    <a:pt x="26428" y="4169485"/>
                  </a:lnTo>
                  <a:lnTo>
                    <a:pt x="31926" y="4220352"/>
                  </a:lnTo>
                  <a:lnTo>
                    <a:pt x="37931" y="4271065"/>
                  </a:lnTo>
                  <a:lnTo>
                    <a:pt x="44443" y="4321621"/>
                  </a:lnTo>
                  <a:lnTo>
                    <a:pt x="51458" y="4372018"/>
                  </a:lnTo>
                  <a:lnTo>
                    <a:pt x="58974" y="4422253"/>
                  </a:lnTo>
                  <a:lnTo>
                    <a:pt x="66988" y="4472323"/>
                  </a:lnTo>
                  <a:lnTo>
                    <a:pt x="75497" y="4522225"/>
                  </a:lnTo>
                  <a:lnTo>
                    <a:pt x="84499" y="4571957"/>
                  </a:lnTo>
                  <a:lnTo>
                    <a:pt x="93992" y="4621517"/>
                  </a:lnTo>
                  <a:lnTo>
                    <a:pt x="103972" y="4670902"/>
                  </a:lnTo>
                  <a:lnTo>
                    <a:pt x="114437" y="4720109"/>
                  </a:lnTo>
                  <a:lnTo>
                    <a:pt x="125384" y="4769135"/>
                  </a:lnTo>
                  <a:lnTo>
                    <a:pt x="136811" y="4817978"/>
                  </a:lnTo>
                  <a:lnTo>
                    <a:pt x="148716" y="4866636"/>
                  </a:lnTo>
                  <a:lnTo>
                    <a:pt x="161095" y="4915105"/>
                  </a:lnTo>
                  <a:lnTo>
                    <a:pt x="173946" y="4963383"/>
                  </a:lnTo>
                  <a:lnTo>
                    <a:pt x="187266" y="5011468"/>
                  </a:lnTo>
                  <a:lnTo>
                    <a:pt x="201053" y="5059356"/>
                  </a:lnTo>
                  <a:lnTo>
                    <a:pt x="215304" y="5107046"/>
                  </a:lnTo>
                  <a:lnTo>
                    <a:pt x="230016" y="5154534"/>
                  </a:lnTo>
                  <a:lnTo>
                    <a:pt x="245187" y="5201819"/>
                  </a:lnTo>
                  <a:lnTo>
                    <a:pt x="260815" y="5248896"/>
                  </a:lnTo>
                  <a:lnTo>
                    <a:pt x="276896" y="5295765"/>
                  </a:lnTo>
                  <a:lnTo>
                    <a:pt x="293428" y="5342421"/>
                  </a:lnTo>
                  <a:lnTo>
                    <a:pt x="310409" y="5388863"/>
                  </a:lnTo>
                  <a:lnTo>
                    <a:pt x="327835" y="5435088"/>
                  </a:lnTo>
                  <a:lnTo>
                    <a:pt x="345705" y="5481094"/>
                  </a:lnTo>
                  <a:lnTo>
                    <a:pt x="364015" y="5526876"/>
                  </a:lnTo>
                  <a:lnTo>
                    <a:pt x="382763" y="5572434"/>
                  </a:lnTo>
                  <a:lnTo>
                    <a:pt x="401947" y="5617765"/>
                  </a:lnTo>
                  <a:lnTo>
                    <a:pt x="421563" y="5662865"/>
                  </a:lnTo>
                  <a:lnTo>
                    <a:pt x="441609" y="5707732"/>
                  </a:lnTo>
                  <a:lnTo>
                    <a:pt x="462083" y="5752364"/>
                  </a:lnTo>
                  <a:lnTo>
                    <a:pt x="482981" y="5796758"/>
                  </a:lnTo>
                  <a:lnTo>
                    <a:pt x="504302" y="5840911"/>
                  </a:lnTo>
                  <a:lnTo>
                    <a:pt x="526043" y="5884821"/>
                  </a:lnTo>
                  <a:lnTo>
                    <a:pt x="548201" y="5928485"/>
                  </a:lnTo>
                  <a:lnTo>
                    <a:pt x="570773" y="5971901"/>
                  </a:lnTo>
                  <a:lnTo>
                    <a:pt x="593756" y="6015065"/>
                  </a:lnTo>
                  <a:lnTo>
                    <a:pt x="617149" y="6057976"/>
                  </a:lnTo>
                  <a:lnTo>
                    <a:pt x="640949" y="6100630"/>
                  </a:lnTo>
                  <a:lnTo>
                    <a:pt x="665153" y="6143025"/>
                  </a:lnTo>
                  <a:lnTo>
                    <a:pt x="689758" y="6185159"/>
                  </a:lnTo>
                  <a:lnTo>
                    <a:pt x="714761" y="6227028"/>
                  </a:lnTo>
                  <a:lnTo>
                    <a:pt x="740161" y="6268631"/>
                  </a:lnTo>
                  <a:lnTo>
                    <a:pt x="765954" y="6309964"/>
                  </a:lnTo>
                  <a:lnTo>
                    <a:pt x="792139" y="6351025"/>
                  </a:lnTo>
                  <a:lnTo>
                    <a:pt x="818711" y="6391811"/>
                  </a:lnTo>
                  <a:lnTo>
                    <a:pt x="845669" y="6432320"/>
                  </a:lnTo>
                  <a:lnTo>
                    <a:pt x="873010" y="6472549"/>
                  </a:lnTo>
                  <a:lnTo>
                    <a:pt x="900732" y="6512496"/>
                  </a:lnTo>
                  <a:lnTo>
                    <a:pt x="928832" y="6552157"/>
                  </a:lnTo>
                  <a:lnTo>
                    <a:pt x="957306" y="6591531"/>
                  </a:lnTo>
                  <a:lnTo>
                    <a:pt x="986154" y="6630614"/>
                  </a:lnTo>
                  <a:lnTo>
                    <a:pt x="1015371" y="6669404"/>
                  </a:lnTo>
                  <a:lnTo>
                    <a:pt x="1044956" y="6707899"/>
                  </a:lnTo>
                  <a:lnTo>
                    <a:pt x="1074905" y="6746095"/>
                  </a:lnTo>
                  <a:lnTo>
                    <a:pt x="1105216" y="6783990"/>
                  </a:lnTo>
                  <a:lnTo>
                    <a:pt x="1135888" y="6821582"/>
                  </a:lnTo>
                  <a:lnTo>
                    <a:pt x="1167384" y="6857999"/>
                  </a:lnTo>
                  <a:lnTo>
                    <a:pt x="8781288" y="6857999"/>
                  </a:lnTo>
                  <a:lnTo>
                    <a:pt x="8812784" y="6821582"/>
                  </a:lnTo>
                  <a:lnTo>
                    <a:pt x="8843455" y="6783990"/>
                  </a:lnTo>
                  <a:lnTo>
                    <a:pt x="8873766" y="6746095"/>
                  </a:lnTo>
                  <a:lnTo>
                    <a:pt x="8903716" y="6707899"/>
                  </a:lnTo>
                  <a:lnTo>
                    <a:pt x="8933300" y="6669404"/>
                  </a:lnTo>
                  <a:lnTo>
                    <a:pt x="8962517" y="6630614"/>
                  </a:lnTo>
                  <a:lnTo>
                    <a:pt x="8991365" y="6591531"/>
                  </a:lnTo>
                  <a:lnTo>
                    <a:pt x="9019839" y="6552157"/>
                  </a:lnTo>
                  <a:lnTo>
                    <a:pt x="9047939" y="6512496"/>
                  </a:lnTo>
                  <a:lnTo>
                    <a:pt x="9075661" y="6472549"/>
                  </a:lnTo>
                  <a:lnTo>
                    <a:pt x="9103002" y="6432320"/>
                  </a:lnTo>
                  <a:lnTo>
                    <a:pt x="9129960" y="6391811"/>
                  </a:lnTo>
                  <a:lnTo>
                    <a:pt x="9156532" y="6351025"/>
                  </a:lnTo>
                  <a:lnTo>
                    <a:pt x="9182717" y="6309964"/>
                  </a:lnTo>
                  <a:lnTo>
                    <a:pt x="9208510" y="6268631"/>
                  </a:lnTo>
                  <a:lnTo>
                    <a:pt x="9233910" y="6227028"/>
                  </a:lnTo>
                  <a:lnTo>
                    <a:pt x="9258913" y="6185159"/>
                  </a:lnTo>
                  <a:lnTo>
                    <a:pt x="9283518" y="6143025"/>
                  </a:lnTo>
                  <a:lnTo>
                    <a:pt x="9307722" y="6100630"/>
                  </a:lnTo>
                  <a:lnTo>
                    <a:pt x="9331522" y="6057976"/>
                  </a:lnTo>
                  <a:lnTo>
                    <a:pt x="9354915" y="6015065"/>
                  </a:lnTo>
                  <a:lnTo>
                    <a:pt x="9377898" y="5971901"/>
                  </a:lnTo>
                  <a:lnTo>
                    <a:pt x="9400470" y="5928485"/>
                  </a:lnTo>
                  <a:lnTo>
                    <a:pt x="9422628" y="5884821"/>
                  </a:lnTo>
                  <a:lnTo>
                    <a:pt x="9444369" y="5840911"/>
                  </a:lnTo>
                  <a:lnTo>
                    <a:pt x="9465690" y="5796758"/>
                  </a:lnTo>
                  <a:lnTo>
                    <a:pt x="9486588" y="5752364"/>
                  </a:lnTo>
                  <a:lnTo>
                    <a:pt x="9507062" y="5707732"/>
                  </a:lnTo>
                  <a:lnTo>
                    <a:pt x="9527108" y="5662865"/>
                  </a:lnTo>
                  <a:lnTo>
                    <a:pt x="9546724" y="5617765"/>
                  </a:lnTo>
                  <a:lnTo>
                    <a:pt x="9565908" y="5572434"/>
                  </a:lnTo>
                  <a:lnTo>
                    <a:pt x="9584656" y="5526876"/>
                  </a:lnTo>
                  <a:lnTo>
                    <a:pt x="9602966" y="5481094"/>
                  </a:lnTo>
                  <a:lnTo>
                    <a:pt x="9620836" y="5435088"/>
                  </a:lnTo>
                  <a:lnTo>
                    <a:pt x="9638262" y="5388863"/>
                  </a:lnTo>
                  <a:lnTo>
                    <a:pt x="9655243" y="5342421"/>
                  </a:lnTo>
                  <a:lnTo>
                    <a:pt x="9671775" y="5295765"/>
                  </a:lnTo>
                  <a:lnTo>
                    <a:pt x="9687856" y="5248896"/>
                  </a:lnTo>
                  <a:lnTo>
                    <a:pt x="9703484" y="5201819"/>
                  </a:lnTo>
                  <a:lnTo>
                    <a:pt x="9718655" y="5154534"/>
                  </a:lnTo>
                  <a:lnTo>
                    <a:pt x="9733367" y="5107046"/>
                  </a:lnTo>
                  <a:lnTo>
                    <a:pt x="9747618" y="5059356"/>
                  </a:lnTo>
                  <a:lnTo>
                    <a:pt x="9761405" y="5011468"/>
                  </a:lnTo>
                  <a:lnTo>
                    <a:pt x="9774725" y="4963383"/>
                  </a:lnTo>
                  <a:lnTo>
                    <a:pt x="9787576" y="4915105"/>
                  </a:lnTo>
                  <a:lnTo>
                    <a:pt x="9799955" y="4866636"/>
                  </a:lnTo>
                  <a:lnTo>
                    <a:pt x="9811860" y="4817978"/>
                  </a:lnTo>
                  <a:lnTo>
                    <a:pt x="9823287" y="4769135"/>
                  </a:lnTo>
                  <a:lnTo>
                    <a:pt x="9834234" y="4720109"/>
                  </a:lnTo>
                  <a:lnTo>
                    <a:pt x="9844699" y="4670902"/>
                  </a:lnTo>
                  <a:lnTo>
                    <a:pt x="9854679" y="4621517"/>
                  </a:lnTo>
                  <a:lnTo>
                    <a:pt x="9864172" y="4571957"/>
                  </a:lnTo>
                  <a:lnTo>
                    <a:pt x="9873174" y="4522225"/>
                  </a:lnTo>
                  <a:lnTo>
                    <a:pt x="9881683" y="4472323"/>
                  </a:lnTo>
                  <a:lnTo>
                    <a:pt x="9889697" y="4422253"/>
                  </a:lnTo>
                  <a:lnTo>
                    <a:pt x="9897213" y="4372018"/>
                  </a:lnTo>
                  <a:lnTo>
                    <a:pt x="9904228" y="4321621"/>
                  </a:lnTo>
                  <a:lnTo>
                    <a:pt x="9910740" y="4271065"/>
                  </a:lnTo>
                  <a:lnTo>
                    <a:pt x="9916745" y="4220352"/>
                  </a:lnTo>
                  <a:lnTo>
                    <a:pt x="9922243" y="4169485"/>
                  </a:lnTo>
                  <a:lnTo>
                    <a:pt x="9927229" y="4118466"/>
                  </a:lnTo>
                  <a:lnTo>
                    <a:pt x="9931701" y="4067297"/>
                  </a:lnTo>
                  <a:lnTo>
                    <a:pt x="9935657" y="4015983"/>
                  </a:lnTo>
                  <a:lnTo>
                    <a:pt x="9939094" y="3964524"/>
                  </a:lnTo>
                  <a:lnTo>
                    <a:pt x="9942010" y="3912925"/>
                  </a:lnTo>
                  <a:lnTo>
                    <a:pt x="9944401" y="3861187"/>
                  </a:lnTo>
                  <a:lnTo>
                    <a:pt x="9946265" y="3809313"/>
                  </a:lnTo>
                  <a:lnTo>
                    <a:pt x="9947600" y="3757305"/>
                  </a:lnTo>
                  <a:lnTo>
                    <a:pt x="9948403" y="3705167"/>
                  </a:lnTo>
                  <a:lnTo>
                    <a:pt x="9948671" y="3652901"/>
                  </a:lnTo>
                  <a:lnTo>
                    <a:pt x="9948404" y="3600723"/>
                  </a:lnTo>
                  <a:lnTo>
                    <a:pt x="9947604" y="3548674"/>
                  </a:lnTo>
                  <a:lnTo>
                    <a:pt x="9946274" y="3496755"/>
                  </a:lnTo>
                  <a:lnTo>
                    <a:pt x="9944417" y="3444969"/>
                  </a:lnTo>
                  <a:lnTo>
                    <a:pt x="9942035" y="3393318"/>
                  </a:lnTo>
                  <a:lnTo>
                    <a:pt x="9939130" y="3341806"/>
                  </a:lnTo>
                  <a:lnTo>
                    <a:pt x="9935706" y="3290435"/>
                  </a:lnTo>
                  <a:lnTo>
                    <a:pt x="9931764" y="3239208"/>
                  </a:lnTo>
                  <a:lnTo>
                    <a:pt x="9927309" y="3188126"/>
                  </a:lnTo>
                  <a:lnTo>
                    <a:pt x="9922341" y="3137193"/>
                  </a:lnTo>
                  <a:lnTo>
                    <a:pt x="9916864" y="3086411"/>
                  </a:lnTo>
                  <a:lnTo>
                    <a:pt x="9910880" y="3035783"/>
                  </a:lnTo>
                  <a:lnTo>
                    <a:pt x="9904392" y="2985312"/>
                  </a:lnTo>
                  <a:lnTo>
                    <a:pt x="9897403" y="2934999"/>
                  </a:lnTo>
                  <a:lnTo>
                    <a:pt x="9889914" y="2884849"/>
                  </a:lnTo>
                  <a:lnTo>
                    <a:pt x="9881930" y="2834862"/>
                  </a:lnTo>
                  <a:lnTo>
                    <a:pt x="9873451" y="2785043"/>
                  </a:lnTo>
                  <a:lnTo>
                    <a:pt x="9864482" y="2735392"/>
                  </a:lnTo>
                  <a:lnTo>
                    <a:pt x="9855024" y="2685914"/>
                  </a:lnTo>
                  <a:lnTo>
                    <a:pt x="9845080" y="2636610"/>
                  </a:lnTo>
                  <a:lnTo>
                    <a:pt x="9834653" y="2587484"/>
                  </a:lnTo>
                  <a:lnTo>
                    <a:pt x="9823744" y="2538538"/>
                  </a:lnTo>
                  <a:lnTo>
                    <a:pt x="9812358" y="2489774"/>
                  </a:lnTo>
                  <a:lnTo>
                    <a:pt x="9800497" y="2441194"/>
                  </a:lnTo>
                  <a:lnTo>
                    <a:pt x="9788162" y="2392803"/>
                  </a:lnTo>
                  <a:lnTo>
                    <a:pt x="9775357" y="2344602"/>
                  </a:lnTo>
                  <a:lnTo>
                    <a:pt x="9762084" y="2296593"/>
                  </a:lnTo>
                  <a:lnTo>
                    <a:pt x="9748346" y="2248780"/>
                  </a:lnTo>
                  <a:lnTo>
                    <a:pt x="9734145" y="2201165"/>
                  </a:lnTo>
                  <a:lnTo>
                    <a:pt x="9719485" y="2153751"/>
                  </a:lnTo>
                  <a:lnTo>
                    <a:pt x="9704367" y="2106540"/>
                  </a:lnTo>
                  <a:lnTo>
                    <a:pt x="9688794" y="2059535"/>
                  </a:lnTo>
                  <a:lnTo>
                    <a:pt x="9672770" y="2012738"/>
                  </a:lnTo>
                  <a:lnTo>
                    <a:pt x="9656295" y="1966152"/>
                  </a:lnTo>
                  <a:lnTo>
                    <a:pt x="9639374" y="1919779"/>
                  </a:lnTo>
                  <a:lnTo>
                    <a:pt x="9622008" y="1873623"/>
                  </a:lnTo>
                  <a:lnTo>
                    <a:pt x="9604200" y="1827686"/>
                  </a:lnTo>
                  <a:lnTo>
                    <a:pt x="9585954" y="1781970"/>
                  </a:lnTo>
                  <a:lnTo>
                    <a:pt x="9567270" y="1736478"/>
                  </a:lnTo>
                  <a:lnTo>
                    <a:pt x="9548153" y="1691213"/>
                  </a:lnTo>
                  <a:lnTo>
                    <a:pt x="9528604" y="1646177"/>
                  </a:lnTo>
                  <a:lnTo>
                    <a:pt x="9508626" y="1601372"/>
                  </a:lnTo>
                  <a:lnTo>
                    <a:pt x="9488222" y="1556802"/>
                  </a:lnTo>
                  <a:lnTo>
                    <a:pt x="9467395" y="1512469"/>
                  </a:lnTo>
                  <a:lnTo>
                    <a:pt x="9446146" y="1468376"/>
                  </a:lnTo>
                  <a:lnTo>
                    <a:pt x="9424480" y="1424525"/>
                  </a:lnTo>
                  <a:lnTo>
                    <a:pt x="9402397" y="1380918"/>
                  </a:lnTo>
                  <a:lnTo>
                    <a:pt x="9379901" y="1337559"/>
                  </a:lnTo>
                  <a:lnTo>
                    <a:pt x="9356994" y="1294450"/>
                  </a:lnTo>
                  <a:lnTo>
                    <a:pt x="9333680" y="1251593"/>
                  </a:lnTo>
                  <a:lnTo>
                    <a:pt x="9309959" y="1208992"/>
                  </a:lnTo>
                  <a:lnTo>
                    <a:pt x="9285836" y="1166648"/>
                  </a:lnTo>
                  <a:lnTo>
                    <a:pt x="9261313" y="1124565"/>
                  </a:lnTo>
                  <a:lnTo>
                    <a:pt x="9236392" y="1082745"/>
                  </a:lnTo>
                  <a:lnTo>
                    <a:pt x="9211076" y="1041190"/>
                  </a:lnTo>
                  <a:lnTo>
                    <a:pt x="9185368" y="999904"/>
                  </a:lnTo>
                  <a:lnTo>
                    <a:pt x="9159270" y="958888"/>
                  </a:lnTo>
                  <a:lnTo>
                    <a:pt x="9132784" y="918146"/>
                  </a:lnTo>
                  <a:lnTo>
                    <a:pt x="9105914" y="877679"/>
                  </a:lnTo>
                  <a:lnTo>
                    <a:pt x="9078662" y="837491"/>
                  </a:lnTo>
                  <a:lnTo>
                    <a:pt x="9051030" y="797584"/>
                  </a:lnTo>
                  <a:lnTo>
                    <a:pt x="9023021" y="757961"/>
                  </a:lnTo>
                  <a:lnTo>
                    <a:pt x="8994639" y="718625"/>
                  </a:lnTo>
                  <a:lnTo>
                    <a:pt x="8965884" y="679577"/>
                  </a:lnTo>
                  <a:lnTo>
                    <a:pt x="8936760" y="640821"/>
                  </a:lnTo>
                  <a:lnTo>
                    <a:pt x="8907270" y="602359"/>
                  </a:lnTo>
                  <a:lnTo>
                    <a:pt x="8877416" y="564194"/>
                  </a:lnTo>
                  <a:lnTo>
                    <a:pt x="8847201" y="526328"/>
                  </a:lnTo>
                  <a:lnTo>
                    <a:pt x="8816626" y="488764"/>
                  </a:lnTo>
                  <a:lnTo>
                    <a:pt x="8785696" y="451504"/>
                  </a:lnTo>
                  <a:lnTo>
                    <a:pt x="8754412" y="414552"/>
                  </a:lnTo>
                  <a:lnTo>
                    <a:pt x="8722778" y="377909"/>
                  </a:lnTo>
                  <a:lnTo>
                    <a:pt x="8690795" y="341579"/>
                  </a:lnTo>
                  <a:lnTo>
                    <a:pt x="8658466" y="305564"/>
                  </a:lnTo>
                  <a:lnTo>
                    <a:pt x="8625794" y="269866"/>
                  </a:lnTo>
                  <a:lnTo>
                    <a:pt x="8592782" y="234488"/>
                  </a:lnTo>
                  <a:lnTo>
                    <a:pt x="8559432" y="199433"/>
                  </a:lnTo>
                  <a:lnTo>
                    <a:pt x="8525746" y="164703"/>
                  </a:lnTo>
                  <a:lnTo>
                    <a:pt x="8491728" y="130301"/>
                  </a:lnTo>
                  <a:lnTo>
                    <a:pt x="8355203"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70" name="Google Shape;270;p15"/>
          <p:cNvSpPr txBox="1">
            <a:spLocks noGrp="1"/>
          </p:cNvSpPr>
          <p:nvPr>
            <p:ph type="title"/>
          </p:nvPr>
        </p:nvSpPr>
        <p:spPr>
          <a:xfrm>
            <a:off x="2275453" y="678758"/>
            <a:ext cx="7641600" cy="1121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sz="7200" dirty="0">
                <a:solidFill>
                  <a:srgbClr val="000000"/>
                </a:solidFill>
              </a:rPr>
              <a:t>Recommendations</a:t>
            </a:r>
            <a:endParaRPr sz="7200" dirty="0"/>
          </a:p>
        </p:txBody>
      </p:sp>
      <p:sp>
        <p:nvSpPr>
          <p:cNvPr id="271" name="Google Shape;271;p15"/>
          <p:cNvSpPr/>
          <p:nvPr/>
        </p:nvSpPr>
        <p:spPr>
          <a:xfrm>
            <a:off x="2631035" y="1657201"/>
            <a:ext cx="6650112" cy="45719"/>
          </a:xfrm>
          <a:custGeom>
            <a:avLst/>
            <a:gdLst/>
            <a:ahLst/>
            <a:cxnLst/>
            <a:rect l="l" t="t" r="r" b="b"/>
            <a:pathLst>
              <a:path w="4754880" h="27939" extrusionOk="0">
                <a:moveTo>
                  <a:pt x="4754880" y="0"/>
                </a:moveTo>
                <a:lnTo>
                  <a:pt x="0" y="0"/>
                </a:lnTo>
                <a:lnTo>
                  <a:pt x="0" y="27431"/>
                </a:lnTo>
                <a:lnTo>
                  <a:pt x="4754880" y="27431"/>
                </a:lnTo>
                <a:lnTo>
                  <a:pt x="4754880" y="0"/>
                </a:lnTo>
                <a:close/>
              </a:path>
            </a:pathLst>
          </a:custGeom>
          <a:solidFill>
            <a:srgbClr val="EC7C3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D3779B25-9E2B-46BE-8544-88055DD4F12E}"/>
              </a:ext>
            </a:extLst>
          </p:cNvPr>
          <p:cNvSpPr txBox="1"/>
          <p:nvPr/>
        </p:nvSpPr>
        <p:spPr>
          <a:xfrm>
            <a:off x="1806785" y="2478616"/>
            <a:ext cx="8563114" cy="2800767"/>
          </a:xfrm>
          <a:prstGeom prst="rect">
            <a:avLst/>
          </a:prstGeom>
          <a:solidFill>
            <a:schemeClr val="bg1">
              <a:lumMod val="85000"/>
            </a:schemeClr>
          </a:solidFill>
        </p:spPr>
        <p:txBody>
          <a:bodyPr wrap="square" rtlCol="0">
            <a:spAutoFit/>
          </a:bodyPr>
          <a:lstStyle/>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Quarter 4: Ideal for discounts and offers due to high business volume.</a:t>
            </a:r>
          </a:p>
          <a:p>
            <a:pPr marL="342900" indent="-342900">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Quarter 1: Needs focus on revenue generation.</a:t>
            </a:r>
          </a:p>
          <a:p>
            <a:pPr marL="342900" indent="-342900">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Discontinue Selling Tables: Consistent losses year on year.</a:t>
            </a:r>
          </a:p>
          <a:p>
            <a:pPr marL="342900" indent="-342900">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200" dirty="0">
                <a:latin typeface="Times New Roman" panose="02020603050405020304" pitchFamily="18" charset="0"/>
                <a:cs typeface="Times New Roman" panose="02020603050405020304" pitchFamily="18" charset="0"/>
              </a:rPr>
              <a:t>Increase Inventory in Technology (Phones): Promises more sales.</a:t>
            </a:r>
            <a:endParaRPr lang="en-IN" sz="2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75"/>
        <p:cNvGrpSpPr/>
        <p:nvPr/>
      </p:nvGrpSpPr>
      <p:grpSpPr>
        <a:xfrm>
          <a:off x="0" y="0"/>
          <a:ext cx="0" cy="0"/>
          <a:chOff x="0" y="0"/>
          <a:chExt cx="0" cy="0"/>
        </a:xfrm>
      </p:grpSpPr>
      <p:sp>
        <p:nvSpPr>
          <p:cNvPr id="276" name="Google Shape;276;p16"/>
          <p:cNvSpPr txBox="1">
            <a:spLocks noGrp="1"/>
          </p:cNvSpPr>
          <p:nvPr>
            <p:ph type="title"/>
          </p:nvPr>
        </p:nvSpPr>
        <p:spPr>
          <a:xfrm>
            <a:off x="887374" y="650189"/>
            <a:ext cx="6290945" cy="84899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sz="5400" u="sng">
                <a:solidFill>
                  <a:srgbClr val="000000"/>
                </a:solidFill>
              </a:rPr>
              <a:t> Analysis Report</a:t>
            </a:r>
            <a:endParaRPr sz="5400"/>
          </a:p>
        </p:txBody>
      </p:sp>
      <p:grpSp>
        <p:nvGrpSpPr>
          <p:cNvPr id="277" name="Google Shape;277;p16"/>
          <p:cNvGrpSpPr/>
          <p:nvPr/>
        </p:nvGrpSpPr>
        <p:grpSpPr>
          <a:xfrm>
            <a:off x="0" y="1997963"/>
            <a:ext cx="11695430" cy="4611612"/>
            <a:chOff x="0" y="1997963"/>
            <a:chExt cx="11695430" cy="4611612"/>
          </a:xfrm>
        </p:grpSpPr>
        <p:sp>
          <p:nvSpPr>
            <p:cNvPr id="278" name="Google Shape;278;p16"/>
            <p:cNvSpPr/>
            <p:nvPr/>
          </p:nvSpPr>
          <p:spPr>
            <a:xfrm>
              <a:off x="0" y="1997963"/>
              <a:ext cx="11695430" cy="783590"/>
            </a:xfrm>
            <a:custGeom>
              <a:avLst/>
              <a:gdLst/>
              <a:ahLst/>
              <a:cxnLst/>
              <a:rect l="l" t="t" r="r" b="b"/>
              <a:pathLst>
                <a:path w="11695430" h="783589" extrusionOk="0">
                  <a:moveTo>
                    <a:pt x="11454371" y="1524"/>
                  </a:moveTo>
                  <a:lnTo>
                    <a:pt x="0" y="1524"/>
                  </a:lnTo>
                  <a:lnTo>
                    <a:pt x="0" y="783336"/>
                  </a:lnTo>
                  <a:lnTo>
                    <a:pt x="11454371" y="783336"/>
                  </a:lnTo>
                  <a:lnTo>
                    <a:pt x="11454371" y="1524"/>
                  </a:lnTo>
                  <a:close/>
                </a:path>
                <a:path w="11695430" h="783589" extrusionOk="0">
                  <a:moveTo>
                    <a:pt x="11695176" y="0"/>
                  </a:moveTo>
                  <a:lnTo>
                    <a:pt x="11542776" y="0"/>
                  </a:lnTo>
                  <a:lnTo>
                    <a:pt x="11542776" y="781812"/>
                  </a:lnTo>
                  <a:lnTo>
                    <a:pt x="11695176" y="781812"/>
                  </a:lnTo>
                  <a:lnTo>
                    <a:pt x="11695176"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16"/>
            <p:cNvSpPr/>
            <p:nvPr/>
          </p:nvSpPr>
          <p:spPr>
            <a:xfrm>
              <a:off x="0" y="2188451"/>
              <a:ext cx="11515344" cy="44211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16"/>
            <p:cNvSpPr/>
            <p:nvPr/>
          </p:nvSpPr>
          <p:spPr>
            <a:xfrm>
              <a:off x="0" y="2203704"/>
              <a:ext cx="11383010" cy="4147185"/>
            </a:xfrm>
            <a:custGeom>
              <a:avLst/>
              <a:gdLst/>
              <a:ahLst/>
              <a:cxnLst/>
              <a:rect l="l" t="t" r="r" b="b"/>
              <a:pathLst>
                <a:path w="11383010" h="4147185" extrusionOk="0">
                  <a:moveTo>
                    <a:pt x="11382756" y="0"/>
                  </a:moveTo>
                  <a:lnTo>
                    <a:pt x="0" y="0"/>
                  </a:lnTo>
                  <a:lnTo>
                    <a:pt x="0" y="4146804"/>
                  </a:lnTo>
                  <a:lnTo>
                    <a:pt x="11382756" y="4146804"/>
                  </a:lnTo>
                  <a:lnTo>
                    <a:pt x="1138275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16"/>
            <p:cNvSpPr/>
            <p:nvPr/>
          </p:nvSpPr>
          <p:spPr>
            <a:xfrm>
              <a:off x="887373" y="2421653"/>
              <a:ext cx="9492573" cy="3805779"/>
            </a:xfrm>
            <a:custGeom>
              <a:avLst/>
              <a:gdLst/>
              <a:ahLst/>
              <a:cxnLst/>
              <a:rect l="l" t="t" r="r" b="b"/>
              <a:pathLst>
                <a:path w="8091170" h="3438525" extrusionOk="0">
                  <a:moveTo>
                    <a:pt x="7517891" y="0"/>
                  </a:moveTo>
                  <a:lnTo>
                    <a:pt x="573024" y="0"/>
                  </a:lnTo>
                  <a:lnTo>
                    <a:pt x="526025" y="1899"/>
                  </a:lnTo>
                  <a:lnTo>
                    <a:pt x="480073" y="7499"/>
                  </a:lnTo>
                  <a:lnTo>
                    <a:pt x="435315" y="16652"/>
                  </a:lnTo>
                  <a:lnTo>
                    <a:pt x="391899" y="29212"/>
                  </a:lnTo>
                  <a:lnTo>
                    <a:pt x="349972" y="45029"/>
                  </a:lnTo>
                  <a:lnTo>
                    <a:pt x="309681" y="63957"/>
                  </a:lnTo>
                  <a:lnTo>
                    <a:pt x="271174" y="85849"/>
                  </a:lnTo>
                  <a:lnTo>
                    <a:pt x="234598" y="110557"/>
                  </a:lnTo>
                  <a:lnTo>
                    <a:pt x="200101" y="137933"/>
                  </a:lnTo>
                  <a:lnTo>
                    <a:pt x="167830" y="167830"/>
                  </a:lnTo>
                  <a:lnTo>
                    <a:pt x="137933" y="200101"/>
                  </a:lnTo>
                  <a:lnTo>
                    <a:pt x="110557" y="234598"/>
                  </a:lnTo>
                  <a:lnTo>
                    <a:pt x="85849" y="271174"/>
                  </a:lnTo>
                  <a:lnTo>
                    <a:pt x="63957" y="309681"/>
                  </a:lnTo>
                  <a:lnTo>
                    <a:pt x="45029" y="349972"/>
                  </a:lnTo>
                  <a:lnTo>
                    <a:pt x="29212" y="391899"/>
                  </a:lnTo>
                  <a:lnTo>
                    <a:pt x="16652" y="435315"/>
                  </a:lnTo>
                  <a:lnTo>
                    <a:pt x="7499" y="480073"/>
                  </a:lnTo>
                  <a:lnTo>
                    <a:pt x="1899" y="526025"/>
                  </a:lnTo>
                  <a:lnTo>
                    <a:pt x="0" y="573024"/>
                  </a:lnTo>
                  <a:lnTo>
                    <a:pt x="0" y="2865119"/>
                  </a:lnTo>
                  <a:lnTo>
                    <a:pt x="1899" y="2912124"/>
                  </a:lnTo>
                  <a:lnTo>
                    <a:pt x="7499" y="2958081"/>
                  </a:lnTo>
                  <a:lnTo>
                    <a:pt x="16652" y="3002844"/>
                  </a:lnTo>
                  <a:lnTo>
                    <a:pt x="29212" y="3046265"/>
                  </a:lnTo>
                  <a:lnTo>
                    <a:pt x="45029" y="3088197"/>
                  </a:lnTo>
                  <a:lnTo>
                    <a:pt x="63957" y="3128493"/>
                  </a:lnTo>
                  <a:lnTo>
                    <a:pt x="85849" y="3167004"/>
                  </a:lnTo>
                  <a:lnTo>
                    <a:pt x="110557" y="3203584"/>
                  </a:lnTo>
                  <a:lnTo>
                    <a:pt x="137933" y="3238085"/>
                  </a:lnTo>
                  <a:lnTo>
                    <a:pt x="167830" y="3270359"/>
                  </a:lnTo>
                  <a:lnTo>
                    <a:pt x="200101" y="3300259"/>
                  </a:lnTo>
                  <a:lnTo>
                    <a:pt x="234598" y="3327639"/>
                  </a:lnTo>
                  <a:lnTo>
                    <a:pt x="271174" y="3352349"/>
                  </a:lnTo>
                  <a:lnTo>
                    <a:pt x="309681" y="3374243"/>
                  </a:lnTo>
                  <a:lnTo>
                    <a:pt x="349972" y="3393173"/>
                  </a:lnTo>
                  <a:lnTo>
                    <a:pt x="391899" y="3408992"/>
                  </a:lnTo>
                  <a:lnTo>
                    <a:pt x="435315" y="3421552"/>
                  </a:lnTo>
                  <a:lnTo>
                    <a:pt x="480073" y="3430707"/>
                  </a:lnTo>
                  <a:lnTo>
                    <a:pt x="526025" y="3436307"/>
                  </a:lnTo>
                  <a:lnTo>
                    <a:pt x="573024" y="3438207"/>
                  </a:lnTo>
                  <a:lnTo>
                    <a:pt x="7517891" y="3438207"/>
                  </a:lnTo>
                  <a:lnTo>
                    <a:pt x="7564890" y="3436307"/>
                  </a:lnTo>
                  <a:lnTo>
                    <a:pt x="7610842" y="3430707"/>
                  </a:lnTo>
                  <a:lnTo>
                    <a:pt x="7655600" y="3421552"/>
                  </a:lnTo>
                  <a:lnTo>
                    <a:pt x="7699016" y="3408992"/>
                  </a:lnTo>
                  <a:lnTo>
                    <a:pt x="7740943" y="3393173"/>
                  </a:lnTo>
                  <a:lnTo>
                    <a:pt x="7781234" y="3374243"/>
                  </a:lnTo>
                  <a:lnTo>
                    <a:pt x="7819741" y="3352349"/>
                  </a:lnTo>
                  <a:lnTo>
                    <a:pt x="7856317" y="3327639"/>
                  </a:lnTo>
                  <a:lnTo>
                    <a:pt x="7890814" y="3300259"/>
                  </a:lnTo>
                  <a:lnTo>
                    <a:pt x="7923085" y="3270359"/>
                  </a:lnTo>
                  <a:lnTo>
                    <a:pt x="7952982" y="3238085"/>
                  </a:lnTo>
                  <a:lnTo>
                    <a:pt x="7980358" y="3203584"/>
                  </a:lnTo>
                  <a:lnTo>
                    <a:pt x="8005066" y="3167004"/>
                  </a:lnTo>
                  <a:lnTo>
                    <a:pt x="8026958" y="3128493"/>
                  </a:lnTo>
                  <a:lnTo>
                    <a:pt x="8045886" y="3088197"/>
                  </a:lnTo>
                  <a:lnTo>
                    <a:pt x="8061703" y="3046265"/>
                  </a:lnTo>
                  <a:lnTo>
                    <a:pt x="8074263" y="3002844"/>
                  </a:lnTo>
                  <a:lnTo>
                    <a:pt x="8083416" y="2958081"/>
                  </a:lnTo>
                  <a:lnTo>
                    <a:pt x="8089016" y="2912124"/>
                  </a:lnTo>
                  <a:lnTo>
                    <a:pt x="8090915" y="2865119"/>
                  </a:lnTo>
                  <a:lnTo>
                    <a:pt x="8090915" y="573024"/>
                  </a:lnTo>
                  <a:lnTo>
                    <a:pt x="8089016" y="526025"/>
                  </a:lnTo>
                  <a:lnTo>
                    <a:pt x="8083416" y="480073"/>
                  </a:lnTo>
                  <a:lnTo>
                    <a:pt x="8074263" y="435315"/>
                  </a:lnTo>
                  <a:lnTo>
                    <a:pt x="8061703" y="391899"/>
                  </a:lnTo>
                  <a:lnTo>
                    <a:pt x="8045886" y="349972"/>
                  </a:lnTo>
                  <a:lnTo>
                    <a:pt x="8026958" y="309681"/>
                  </a:lnTo>
                  <a:lnTo>
                    <a:pt x="8005066" y="271174"/>
                  </a:lnTo>
                  <a:lnTo>
                    <a:pt x="7980358" y="234598"/>
                  </a:lnTo>
                  <a:lnTo>
                    <a:pt x="7952982" y="200101"/>
                  </a:lnTo>
                  <a:lnTo>
                    <a:pt x="7923085" y="167830"/>
                  </a:lnTo>
                  <a:lnTo>
                    <a:pt x="7890814" y="137933"/>
                  </a:lnTo>
                  <a:lnTo>
                    <a:pt x="7856317" y="110557"/>
                  </a:lnTo>
                  <a:lnTo>
                    <a:pt x="7819741" y="85849"/>
                  </a:lnTo>
                  <a:lnTo>
                    <a:pt x="7781234" y="63957"/>
                  </a:lnTo>
                  <a:lnTo>
                    <a:pt x="7740943" y="45029"/>
                  </a:lnTo>
                  <a:lnTo>
                    <a:pt x="7699016" y="29212"/>
                  </a:lnTo>
                  <a:lnTo>
                    <a:pt x="7655600" y="16652"/>
                  </a:lnTo>
                  <a:lnTo>
                    <a:pt x="7610842" y="7499"/>
                  </a:lnTo>
                  <a:lnTo>
                    <a:pt x="7564890" y="1899"/>
                  </a:lnTo>
                  <a:lnTo>
                    <a:pt x="7517891" y="0"/>
                  </a:lnTo>
                  <a:close/>
                </a:path>
              </a:pathLst>
            </a:custGeom>
            <a:solidFill>
              <a:srgbClr val="FFF1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16"/>
            <p:cNvSpPr/>
            <p:nvPr/>
          </p:nvSpPr>
          <p:spPr>
            <a:xfrm>
              <a:off x="887373" y="2421654"/>
              <a:ext cx="9492573" cy="3821031"/>
            </a:xfrm>
            <a:custGeom>
              <a:avLst/>
              <a:gdLst/>
              <a:ahLst/>
              <a:cxnLst/>
              <a:rect l="l" t="t" r="r" b="b"/>
              <a:pathLst>
                <a:path w="8091170" h="3438525" extrusionOk="0">
                  <a:moveTo>
                    <a:pt x="0" y="573024"/>
                  </a:moveTo>
                  <a:lnTo>
                    <a:pt x="1899" y="526025"/>
                  </a:lnTo>
                  <a:lnTo>
                    <a:pt x="7499" y="480073"/>
                  </a:lnTo>
                  <a:lnTo>
                    <a:pt x="16652" y="435315"/>
                  </a:lnTo>
                  <a:lnTo>
                    <a:pt x="29212" y="391899"/>
                  </a:lnTo>
                  <a:lnTo>
                    <a:pt x="45029" y="349972"/>
                  </a:lnTo>
                  <a:lnTo>
                    <a:pt x="63957" y="309681"/>
                  </a:lnTo>
                  <a:lnTo>
                    <a:pt x="85849" y="271174"/>
                  </a:lnTo>
                  <a:lnTo>
                    <a:pt x="110557" y="234598"/>
                  </a:lnTo>
                  <a:lnTo>
                    <a:pt x="137933" y="200101"/>
                  </a:lnTo>
                  <a:lnTo>
                    <a:pt x="167830" y="167830"/>
                  </a:lnTo>
                  <a:lnTo>
                    <a:pt x="200101" y="137933"/>
                  </a:lnTo>
                  <a:lnTo>
                    <a:pt x="234598" y="110557"/>
                  </a:lnTo>
                  <a:lnTo>
                    <a:pt x="271174" y="85849"/>
                  </a:lnTo>
                  <a:lnTo>
                    <a:pt x="309681" y="63957"/>
                  </a:lnTo>
                  <a:lnTo>
                    <a:pt x="349972" y="45029"/>
                  </a:lnTo>
                  <a:lnTo>
                    <a:pt x="391899" y="29212"/>
                  </a:lnTo>
                  <a:lnTo>
                    <a:pt x="435315" y="16652"/>
                  </a:lnTo>
                  <a:lnTo>
                    <a:pt x="480073" y="7499"/>
                  </a:lnTo>
                  <a:lnTo>
                    <a:pt x="526025" y="1899"/>
                  </a:lnTo>
                  <a:lnTo>
                    <a:pt x="573024" y="0"/>
                  </a:lnTo>
                  <a:lnTo>
                    <a:pt x="7517891" y="0"/>
                  </a:lnTo>
                  <a:lnTo>
                    <a:pt x="7564890" y="1899"/>
                  </a:lnTo>
                  <a:lnTo>
                    <a:pt x="7610842" y="7499"/>
                  </a:lnTo>
                  <a:lnTo>
                    <a:pt x="7655600" y="16652"/>
                  </a:lnTo>
                  <a:lnTo>
                    <a:pt x="7699016" y="29212"/>
                  </a:lnTo>
                  <a:lnTo>
                    <a:pt x="7740943" y="45029"/>
                  </a:lnTo>
                  <a:lnTo>
                    <a:pt x="7781234" y="63957"/>
                  </a:lnTo>
                  <a:lnTo>
                    <a:pt x="7819741" y="85849"/>
                  </a:lnTo>
                  <a:lnTo>
                    <a:pt x="7856317" y="110557"/>
                  </a:lnTo>
                  <a:lnTo>
                    <a:pt x="7890814" y="137933"/>
                  </a:lnTo>
                  <a:lnTo>
                    <a:pt x="7923085" y="167830"/>
                  </a:lnTo>
                  <a:lnTo>
                    <a:pt x="7952982" y="200101"/>
                  </a:lnTo>
                  <a:lnTo>
                    <a:pt x="7980358" y="234598"/>
                  </a:lnTo>
                  <a:lnTo>
                    <a:pt x="8005066" y="271174"/>
                  </a:lnTo>
                  <a:lnTo>
                    <a:pt x="8026958" y="309681"/>
                  </a:lnTo>
                  <a:lnTo>
                    <a:pt x="8045886" y="349972"/>
                  </a:lnTo>
                  <a:lnTo>
                    <a:pt x="8061703" y="391899"/>
                  </a:lnTo>
                  <a:lnTo>
                    <a:pt x="8074263" y="435315"/>
                  </a:lnTo>
                  <a:lnTo>
                    <a:pt x="8083416" y="480073"/>
                  </a:lnTo>
                  <a:lnTo>
                    <a:pt x="8089016" y="526025"/>
                  </a:lnTo>
                  <a:lnTo>
                    <a:pt x="8090915" y="573024"/>
                  </a:lnTo>
                  <a:lnTo>
                    <a:pt x="8090915" y="2865119"/>
                  </a:lnTo>
                  <a:lnTo>
                    <a:pt x="8089016" y="2912124"/>
                  </a:lnTo>
                  <a:lnTo>
                    <a:pt x="8083416" y="2958081"/>
                  </a:lnTo>
                  <a:lnTo>
                    <a:pt x="8074263" y="3002844"/>
                  </a:lnTo>
                  <a:lnTo>
                    <a:pt x="8061703" y="3046265"/>
                  </a:lnTo>
                  <a:lnTo>
                    <a:pt x="8045886" y="3088197"/>
                  </a:lnTo>
                  <a:lnTo>
                    <a:pt x="8026958" y="3128493"/>
                  </a:lnTo>
                  <a:lnTo>
                    <a:pt x="8005066" y="3167004"/>
                  </a:lnTo>
                  <a:lnTo>
                    <a:pt x="7980358" y="3203584"/>
                  </a:lnTo>
                  <a:lnTo>
                    <a:pt x="7952982" y="3238085"/>
                  </a:lnTo>
                  <a:lnTo>
                    <a:pt x="7923085" y="3270359"/>
                  </a:lnTo>
                  <a:lnTo>
                    <a:pt x="7890814" y="3300259"/>
                  </a:lnTo>
                  <a:lnTo>
                    <a:pt x="7856317" y="3327639"/>
                  </a:lnTo>
                  <a:lnTo>
                    <a:pt x="7819741" y="3352349"/>
                  </a:lnTo>
                  <a:lnTo>
                    <a:pt x="7781234" y="3374243"/>
                  </a:lnTo>
                  <a:lnTo>
                    <a:pt x="7740943" y="3393173"/>
                  </a:lnTo>
                  <a:lnTo>
                    <a:pt x="7699016" y="3408992"/>
                  </a:lnTo>
                  <a:lnTo>
                    <a:pt x="7655600" y="3421552"/>
                  </a:lnTo>
                  <a:lnTo>
                    <a:pt x="7610842" y="3430707"/>
                  </a:lnTo>
                  <a:lnTo>
                    <a:pt x="7564890" y="3436307"/>
                  </a:lnTo>
                  <a:lnTo>
                    <a:pt x="7517891" y="3438207"/>
                  </a:lnTo>
                  <a:lnTo>
                    <a:pt x="573024" y="3438207"/>
                  </a:lnTo>
                  <a:lnTo>
                    <a:pt x="526025" y="3436307"/>
                  </a:lnTo>
                  <a:lnTo>
                    <a:pt x="480073" y="3430707"/>
                  </a:lnTo>
                  <a:lnTo>
                    <a:pt x="435315" y="3421552"/>
                  </a:lnTo>
                  <a:lnTo>
                    <a:pt x="391899" y="3408992"/>
                  </a:lnTo>
                  <a:lnTo>
                    <a:pt x="349972" y="3393173"/>
                  </a:lnTo>
                  <a:lnTo>
                    <a:pt x="309681" y="3374243"/>
                  </a:lnTo>
                  <a:lnTo>
                    <a:pt x="271174" y="3352349"/>
                  </a:lnTo>
                  <a:lnTo>
                    <a:pt x="234598" y="3327639"/>
                  </a:lnTo>
                  <a:lnTo>
                    <a:pt x="200101" y="3300259"/>
                  </a:lnTo>
                  <a:lnTo>
                    <a:pt x="167830" y="3270359"/>
                  </a:lnTo>
                  <a:lnTo>
                    <a:pt x="137933" y="3238085"/>
                  </a:lnTo>
                  <a:lnTo>
                    <a:pt x="110557" y="3203584"/>
                  </a:lnTo>
                  <a:lnTo>
                    <a:pt x="85849" y="3167004"/>
                  </a:lnTo>
                  <a:lnTo>
                    <a:pt x="63957" y="3128493"/>
                  </a:lnTo>
                  <a:lnTo>
                    <a:pt x="45029" y="3088197"/>
                  </a:lnTo>
                  <a:lnTo>
                    <a:pt x="29212" y="3046265"/>
                  </a:lnTo>
                  <a:lnTo>
                    <a:pt x="16652" y="3002844"/>
                  </a:lnTo>
                  <a:lnTo>
                    <a:pt x="7499" y="2958081"/>
                  </a:lnTo>
                  <a:lnTo>
                    <a:pt x="1899" y="2912124"/>
                  </a:lnTo>
                  <a:lnTo>
                    <a:pt x="0" y="2865119"/>
                  </a:lnTo>
                  <a:lnTo>
                    <a:pt x="0" y="573024"/>
                  </a:lnTo>
                  <a:close/>
                </a:path>
              </a:pathLst>
            </a:custGeom>
            <a:noFill/>
            <a:ln w="9525" cap="flat" cmpd="sng">
              <a:solidFill>
                <a:srgbClr val="EC7C3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16"/>
            <p:cNvSpPr/>
            <p:nvPr/>
          </p:nvSpPr>
          <p:spPr>
            <a:xfrm>
              <a:off x="1597689" y="2491009"/>
              <a:ext cx="7836461" cy="3736423"/>
            </a:xfrm>
            <a:custGeom>
              <a:avLst/>
              <a:gdLst/>
              <a:ahLst/>
              <a:cxnLst/>
              <a:rect l="l" t="t" r="r" b="b"/>
              <a:pathLst>
                <a:path w="7237730" h="3225165" extrusionOk="0">
                  <a:moveTo>
                    <a:pt x="7237476" y="0"/>
                  </a:moveTo>
                  <a:lnTo>
                    <a:pt x="0" y="0"/>
                  </a:lnTo>
                  <a:lnTo>
                    <a:pt x="0" y="3224784"/>
                  </a:lnTo>
                  <a:lnTo>
                    <a:pt x="7237476" y="3224784"/>
                  </a:lnTo>
                  <a:lnTo>
                    <a:pt x="7237476" y="0"/>
                  </a:lnTo>
                  <a:close/>
                </a:path>
              </a:pathLst>
            </a:custGeom>
            <a:solidFill>
              <a:srgbClr val="FFF1CC"/>
            </a:solid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Top Customer</a:t>
              </a:r>
              <a:r>
                <a:rPr lang="en-US" dirty="0">
                  <a:latin typeface="Calibri" panose="020F0502020204030204" pitchFamily="34" charset="0"/>
                  <a:ea typeface="Calibri" panose="020F0502020204030204" pitchFamily="34" charset="0"/>
                  <a:cs typeface="Calibri" panose="020F0502020204030204" pitchFamily="34" charset="0"/>
                </a:rPr>
                <a:t>:</a:t>
              </a:r>
            </a:p>
            <a:p>
              <a:pPr marR="0" lvl="0" algn="l" rtl="0">
                <a:lnSpc>
                  <a:spcPct val="100000"/>
                </a:lnSpc>
                <a:spcBef>
                  <a:spcPts val="0"/>
                </a:spcBef>
                <a:spcAft>
                  <a:spcPts val="0"/>
                </a:spcAft>
                <a:buClr>
                  <a:srgbClr val="000000"/>
                </a:buClr>
                <a:buSzPts val="1800"/>
              </a:pPr>
              <a:r>
                <a:rPr lang="en-US" i="1" dirty="0">
                  <a:latin typeface="Calibri" panose="020F0502020204030204" pitchFamily="34" charset="0"/>
                  <a:ea typeface="Calibri" panose="020F0502020204030204" pitchFamily="34" charset="0"/>
                  <a:cs typeface="Calibri" panose="020F0502020204030204" pitchFamily="34" charset="0"/>
                </a:rPr>
                <a:t>Tamara Chand </a:t>
              </a:r>
              <a:r>
                <a:rPr lang="en-US" dirty="0">
                  <a:latin typeface="Calibri" panose="020F0502020204030204" pitchFamily="34" charset="0"/>
                  <a:ea typeface="Calibri" panose="020F0502020204030204" pitchFamily="34" charset="0"/>
                  <a:cs typeface="Calibri" panose="020F0502020204030204" pitchFamily="34" charset="0"/>
                </a:rPr>
                <a:t>has the highest lifetime value sales.</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Top customers </a:t>
              </a:r>
              <a:r>
                <a:rPr lang="en-US" dirty="0">
                  <a:latin typeface="Calibri" panose="020F0502020204030204" pitchFamily="34" charset="0"/>
                  <a:ea typeface="Calibri" panose="020F0502020204030204" pitchFamily="34" charset="0"/>
                  <a:cs typeface="Calibri" panose="020F0502020204030204" pitchFamily="34" charset="0"/>
                </a:rPr>
                <a:t>in each </a:t>
              </a:r>
              <a:r>
                <a:rPr lang="en-US" b="1" dirty="0">
                  <a:latin typeface="Calibri" panose="020F0502020204030204" pitchFamily="34" charset="0"/>
                  <a:ea typeface="Calibri" panose="020F0502020204030204" pitchFamily="34" charset="0"/>
                  <a:cs typeface="Calibri" panose="020F0502020204030204" pitchFamily="34" charset="0"/>
                </a:rPr>
                <a:t>category</a:t>
              </a:r>
              <a:r>
                <a:rPr lang="en-US" dirty="0">
                  <a:latin typeface="Calibri" panose="020F0502020204030204" pitchFamily="34" charset="0"/>
                  <a:ea typeface="Calibri" panose="020F0502020204030204" pitchFamily="34" charset="0"/>
                  <a:cs typeface="Calibri" panose="020F0502020204030204" pitchFamily="34" charset="0"/>
                </a:rPr>
                <a:t>: </a:t>
              </a:r>
              <a:r>
                <a:rPr lang="en-US" sz="1400" b="0" i="1" dirty="0">
                  <a:solidFill>
                    <a:schemeClr val="tx1">
                      <a:lumMod val="95000"/>
                      <a:lumOff val="5000"/>
                    </a:schemeClr>
                  </a:solidFill>
                  <a:effectLst/>
                  <a:latin typeface="Times New Roman" panose="02020603050405020304" pitchFamily="18" charset="0"/>
                  <a:cs typeface="Times New Roman" panose="02020603050405020304" pitchFamily="18" charset="0"/>
                </a:rPr>
                <a:t>Seth Vernon </a:t>
              </a:r>
              <a:r>
                <a:rPr lang="en-US" dirty="0">
                  <a:latin typeface="Calibri" panose="020F0502020204030204" pitchFamily="34" charset="0"/>
                  <a:ea typeface="Calibri" panose="020F0502020204030204" pitchFamily="34" charset="0"/>
                  <a:cs typeface="Calibri" panose="020F0502020204030204" pitchFamily="34" charset="0"/>
                </a:rPr>
                <a:t>(Furniture), </a:t>
              </a:r>
              <a:r>
                <a:rPr lang="en-US" i="1" dirty="0">
                  <a:latin typeface="Calibri" panose="020F0502020204030204" pitchFamily="34" charset="0"/>
                  <a:ea typeface="Calibri" panose="020F0502020204030204" pitchFamily="34" charset="0"/>
                  <a:cs typeface="Calibri" panose="020F0502020204030204" pitchFamily="34" charset="0"/>
                </a:rPr>
                <a:t>Edward Hooks </a:t>
              </a:r>
              <a:r>
                <a:rPr lang="en-US" dirty="0">
                  <a:latin typeface="Calibri" panose="020F0502020204030204" pitchFamily="34" charset="0"/>
                  <a:ea typeface="Calibri" panose="020F0502020204030204" pitchFamily="34" charset="0"/>
                  <a:cs typeface="Calibri" panose="020F0502020204030204" pitchFamily="34" charset="0"/>
                </a:rPr>
                <a:t>(Office Supplies), </a:t>
              </a:r>
              <a:r>
                <a:rPr lang="en-US" i="1" dirty="0">
                  <a:latin typeface="Calibri" panose="020F0502020204030204" pitchFamily="34" charset="0"/>
                  <a:ea typeface="Calibri" panose="020F0502020204030204" pitchFamily="34" charset="0"/>
                  <a:cs typeface="Calibri" panose="020F0502020204030204" pitchFamily="34" charset="0"/>
                </a:rPr>
                <a:t>Laura Armstrong</a:t>
              </a:r>
              <a:r>
                <a:rPr lang="en-US" dirty="0">
                  <a:latin typeface="Calibri" panose="020F0502020204030204" pitchFamily="34" charset="0"/>
                  <a:ea typeface="Calibri" panose="020F0502020204030204" pitchFamily="34" charset="0"/>
                  <a:cs typeface="Calibri" panose="020F0502020204030204" pitchFamily="34" charset="0"/>
                </a:rPr>
                <a:t>(Technology).</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Sales Analysis</a:t>
              </a:r>
              <a:r>
                <a:rPr lang="en-US" dirty="0">
                  <a:latin typeface="Calibri" panose="020F0502020204030204" pitchFamily="34" charset="0"/>
                  <a:ea typeface="Calibri" panose="020F0502020204030204" pitchFamily="34" charset="0"/>
                  <a:cs typeface="Calibri" panose="020F0502020204030204" pitchFamily="34" charset="0"/>
                </a:rPr>
                <a:t>:</a:t>
              </a:r>
            </a:p>
            <a:p>
              <a:pPr marR="0" lvl="0" algn="l" rtl="0">
                <a:lnSpc>
                  <a:spcPct val="100000"/>
                </a:lnSpc>
                <a:spcBef>
                  <a:spcPts val="0"/>
                </a:spcBef>
                <a:spcAft>
                  <a:spcPts val="0"/>
                </a:spcAft>
                <a:buClr>
                  <a:srgbClr val="000000"/>
                </a:buClr>
                <a:buSzPts val="1800"/>
              </a:pPr>
              <a:r>
                <a:rPr lang="en-US" i="1" dirty="0">
                  <a:latin typeface="Calibri" panose="020F0502020204030204" pitchFamily="34" charset="0"/>
                  <a:ea typeface="Calibri" panose="020F0502020204030204" pitchFamily="34" charset="0"/>
                  <a:cs typeface="Calibri" panose="020F0502020204030204" pitchFamily="34" charset="0"/>
                </a:rPr>
                <a:t>Technology</a:t>
              </a:r>
              <a:r>
                <a:rPr lang="en-US" dirty="0">
                  <a:latin typeface="Calibri" panose="020F0502020204030204" pitchFamily="34" charset="0"/>
                  <a:ea typeface="Calibri" panose="020F0502020204030204" pitchFamily="34" charset="0"/>
                  <a:cs typeface="Calibri" panose="020F0502020204030204" pitchFamily="34" charset="0"/>
                </a:rPr>
                <a:t> is </a:t>
              </a:r>
              <a:r>
                <a:rPr lang="en-US" i="1" dirty="0">
                  <a:latin typeface="Calibri" panose="020F0502020204030204" pitchFamily="34" charset="0"/>
                  <a:ea typeface="Calibri" panose="020F0502020204030204" pitchFamily="34" charset="0"/>
                  <a:cs typeface="Calibri" panose="020F0502020204030204" pitchFamily="34" charset="0"/>
                </a:rPr>
                <a:t>most</a:t>
              </a:r>
              <a:r>
                <a:rPr lang="en-US" dirty="0">
                  <a:latin typeface="Calibri" panose="020F0502020204030204" pitchFamily="34" charset="0"/>
                  <a:ea typeface="Calibri" panose="020F0502020204030204" pitchFamily="34" charset="0"/>
                  <a:cs typeface="Calibri" panose="020F0502020204030204" pitchFamily="34" charset="0"/>
                </a:rPr>
                <a:t> profitable with total sales of $131,000.</a:t>
              </a:r>
            </a:p>
            <a:p>
              <a:pPr marR="0" lvl="0" algn="l" rtl="0">
                <a:lnSpc>
                  <a:spcPct val="100000"/>
                </a:lnSpc>
                <a:spcBef>
                  <a:spcPts val="0"/>
                </a:spcBef>
                <a:spcAft>
                  <a:spcPts val="0"/>
                </a:spcAft>
                <a:buClr>
                  <a:srgbClr val="000000"/>
                </a:buClr>
                <a:buSzPts val="1800"/>
              </a:pPr>
              <a:r>
                <a:rPr lang="en-US" i="1" dirty="0">
                  <a:latin typeface="Calibri" panose="020F0502020204030204" pitchFamily="34" charset="0"/>
                  <a:ea typeface="Calibri" panose="020F0502020204030204" pitchFamily="34" charset="0"/>
                  <a:cs typeface="Calibri" panose="020F0502020204030204" pitchFamily="34" charset="0"/>
                </a:rPr>
                <a:t>Furniture</a:t>
              </a:r>
              <a:r>
                <a:rPr lang="en-US" dirty="0">
                  <a:latin typeface="Calibri" panose="020F0502020204030204" pitchFamily="34" charset="0"/>
                  <a:ea typeface="Calibri" panose="020F0502020204030204" pitchFamily="34" charset="0"/>
                  <a:cs typeface="Calibri" panose="020F0502020204030204" pitchFamily="34" charset="0"/>
                </a:rPr>
                <a:t> is the </a:t>
              </a:r>
              <a:r>
                <a:rPr lang="en-US" i="1" dirty="0">
                  <a:latin typeface="Calibri" panose="020F0502020204030204" pitchFamily="34" charset="0"/>
                  <a:ea typeface="Calibri" panose="020F0502020204030204" pitchFamily="34" charset="0"/>
                  <a:cs typeface="Calibri" panose="020F0502020204030204" pitchFamily="34" charset="0"/>
                </a:rPr>
                <a:t>least</a:t>
              </a:r>
              <a:r>
                <a:rPr lang="en-US" dirty="0">
                  <a:latin typeface="Calibri" panose="020F0502020204030204" pitchFamily="34" charset="0"/>
                  <a:ea typeface="Calibri" panose="020F0502020204030204" pitchFamily="34" charset="0"/>
                  <a:cs typeface="Calibri" panose="020F0502020204030204" pitchFamily="34" charset="0"/>
                </a:rPr>
                <a:t> profitable but still profitable with $16,000.</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Customer Retention</a:t>
              </a:r>
              <a:r>
                <a:rPr lang="en-US" dirty="0">
                  <a:latin typeface="Calibri" panose="020F0502020204030204" pitchFamily="34" charset="0"/>
                  <a:ea typeface="Calibri" panose="020F0502020204030204" pitchFamily="34" charset="0"/>
                  <a:cs typeface="Calibri" panose="020F0502020204030204" pitchFamily="34" charset="0"/>
                </a:rPr>
                <a:t>:</a:t>
              </a:r>
            </a:p>
            <a:p>
              <a:pPr marR="0" lvl="0" algn="l" rtl="0">
                <a:lnSpc>
                  <a:spcPct val="100000"/>
                </a:lnSpc>
                <a:spcBef>
                  <a:spcPts val="0"/>
                </a:spcBef>
                <a:spcAft>
                  <a:spcPts val="0"/>
                </a:spcAft>
                <a:buClr>
                  <a:srgbClr val="000000"/>
                </a:buClr>
                <a:buSzPts val="1800"/>
              </a:pPr>
              <a:r>
                <a:rPr lang="en-US" i="1" dirty="0">
                  <a:latin typeface="Calibri" panose="020F0502020204030204" pitchFamily="34" charset="0"/>
                  <a:ea typeface="Calibri" panose="020F0502020204030204" pitchFamily="34" charset="0"/>
                  <a:cs typeface="Calibri" panose="020F0502020204030204" pitchFamily="34" charset="0"/>
                </a:rPr>
                <a:t>Office Supplies</a:t>
              </a:r>
              <a:r>
                <a:rPr lang="en-US" dirty="0">
                  <a:latin typeface="Calibri" panose="020F0502020204030204" pitchFamily="34" charset="0"/>
                  <a:ea typeface="Calibri" panose="020F0502020204030204" pitchFamily="34" charset="0"/>
                  <a:cs typeface="Calibri" panose="020F0502020204030204" pitchFamily="34" charset="0"/>
                </a:rPr>
                <a:t>: 96% , </a:t>
              </a:r>
              <a:r>
                <a:rPr lang="en-US" i="1" dirty="0">
                  <a:latin typeface="Calibri" panose="020F0502020204030204" pitchFamily="34" charset="0"/>
                  <a:ea typeface="Calibri" panose="020F0502020204030204" pitchFamily="34" charset="0"/>
                  <a:cs typeface="Calibri" panose="020F0502020204030204" pitchFamily="34" charset="0"/>
                </a:rPr>
                <a:t>Furniture</a:t>
              </a:r>
              <a:r>
                <a:rPr lang="en-US" dirty="0">
                  <a:latin typeface="Calibri" panose="020F0502020204030204" pitchFamily="34" charset="0"/>
                  <a:ea typeface="Calibri" panose="020F0502020204030204" pitchFamily="34" charset="0"/>
                  <a:cs typeface="Calibri" panose="020F0502020204030204" pitchFamily="34" charset="0"/>
                </a:rPr>
                <a:t>: 74%, </a:t>
              </a:r>
              <a:r>
                <a:rPr lang="en-US" i="1" dirty="0">
                  <a:latin typeface="Calibri" panose="020F0502020204030204" pitchFamily="34" charset="0"/>
                  <a:ea typeface="Calibri" panose="020F0502020204030204" pitchFamily="34" charset="0"/>
                  <a:cs typeface="Calibri" panose="020F0502020204030204" pitchFamily="34" charset="0"/>
                </a:rPr>
                <a:t>Technology</a:t>
              </a:r>
              <a:r>
                <a:rPr lang="en-US" dirty="0">
                  <a:latin typeface="Calibri" panose="020F0502020204030204" pitchFamily="34" charset="0"/>
                  <a:ea typeface="Calibri" panose="020F0502020204030204" pitchFamily="34" charset="0"/>
                  <a:cs typeface="Calibri" panose="020F0502020204030204" pitchFamily="34" charset="0"/>
                </a:rPr>
                <a:t>: 70% retention rate.</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Profit Margins</a:t>
              </a:r>
              <a:r>
                <a:rPr lang="en-US" dirty="0">
                  <a:latin typeface="Calibri" panose="020F0502020204030204" pitchFamily="34" charset="0"/>
                  <a:ea typeface="Calibri" panose="020F0502020204030204" pitchFamily="34" charset="0"/>
                  <a:cs typeface="Calibri" panose="020F0502020204030204" pitchFamily="34" charset="0"/>
                </a:rPr>
                <a:t>:</a:t>
              </a:r>
            </a:p>
            <a:p>
              <a:pPr marR="0" lvl="0" algn="l" rtl="0">
                <a:lnSpc>
                  <a:spcPct val="100000"/>
                </a:lnSpc>
                <a:spcBef>
                  <a:spcPts val="0"/>
                </a:spcBef>
                <a:spcAft>
                  <a:spcPts val="0"/>
                </a:spcAft>
                <a:buClr>
                  <a:srgbClr val="000000"/>
                </a:buClr>
                <a:buSzPts val="1800"/>
              </a:pPr>
              <a:r>
                <a:rPr lang="en-US" dirty="0">
                  <a:latin typeface="Calibri" panose="020F0502020204030204" pitchFamily="34" charset="0"/>
                  <a:ea typeface="Calibri" panose="020F0502020204030204" pitchFamily="34" charset="0"/>
                  <a:cs typeface="Calibri" panose="020F0502020204030204" pitchFamily="34" charset="0"/>
                </a:rPr>
                <a:t>High profit margin: </a:t>
              </a:r>
              <a:r>
                <a:rPr lang="en-US" i="1" dirty="0">
                  <a:latin typeface="Calibri" panose="020F0502020204030204" pitchFamily="34" charset="0"/>
                  <a:ea typeface="Calibri" panose="020F0502020204030204" pitchFamily="34" charset="0"/>
                  <a:cs typeface="Calibri" panose="020F0502020204030204" pitchFamily="34" charset="0"/>
                </a:rPr>
                <a:t>Labels, Paper, Envelopes</a:t>
              </a:r>
              <a:r>
                <a:rPr lang="en-US" dirty="0">
                  <a:latin typeface="Calibri" panose="020F0502020204030204" pitchFamily="34" charset="0"/>
                  <a:ea typeface="Calibri" panose="020F0502020204030204" pitchFamily="34" charset="0"/>
                  <a:cs typeface="Calibri" panose="020F0502020204030204" pitchFamily="34" charset="0"/>
                </a:rPr>
                <a:t>.</a:t>
              </a:r>
            </a:p>
            <a:p>
              <a:pPr marR="0" lvl="0" algn="l" rtl="0">
                <a:lnSpc>
                  <a:spcPct val="100000"/>
                </a:lnSpc>
                <a:spcBef>
                  <a:spcPts val="0"/>
                </a:spcBef>
                <a:spcAft>
                  <a:spcPts val="0"/>
                </a:spcAft>
                <a:buClr>
                  <a:srgbClr val="000000"/>
                </a:buClr>
                <a:buSzPts val="1800"/>
              </a:pPr>
              <a:r>
                <a:rPr lang="en-US" dirty="0">
                  <a:latin typeface="Calibri" panose="020F0502020204030204" pitchFamily="34" charset="0"/>
                  <a:ea typeface="Calibri" panose="020F0502020204030204" pitchFamily="34" charset="0"/>
                  <a:cs typeface="Calibri" panose="020F0502020204030204" pitchFamily="34" charset="0"/>
                </a:rPr>
                <a:t>Losses incurred: </a:t>
              </a:r>
              <a:r>
                <a:rPr lang="en-US" i="1" dirty="0">
                  <a:latin typeface="Calibri" panose="020F0502020204030204" pitchFamily="34" charset="0"/>
                  <a:ea typeface="Calibri" panose="020F0502020204030204" pitchFamily="34" charset="0"/>
                  <a:cs typeface="Calibri" panose="020F0502020204030204" pitchFamily="34" charset="0"/>
                </a:rPr>
                <a:t>Tables, Bookcases, Supplies</a:t>
              </a:r>
              <a:r>
                <a:rPr lang="en-US" dirty="0">
                  <a:latin typeface="Calibri" panose="020F0502020204030204" pitchFamily="34" charset="0"/>
                  <a:ea typeface="Calibri" panose="020F0502020204030204" pitchFamily="34" charset="0"/>
                  <a:cs typeface="Calibri" panose="020F0502020204030204" pitchFamily="34" charset="0"/>
                </a:rPr>
                <a:t>.</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Churn Rate</a:t>
              </a:r>
              <a:r>
                <a:rPr lang="en-US" dirty="0">
                  <a:latin typeface="Calibri" panose="020F0502020204030204" pitchFamily="34" charset="0"/>
                  <a:ea typeface="Calibri" panose="020F0502020204030204" pitchFamily="34" charset="0"/>
                  <a:cs typeface="Calibri" panose="020F0502020204030204" pitchFamily="34" charset="0"/>
                </a:rPr>
                <a:t>:</a:t>
              </a:r>
            </a:p>
            <a:p>
              <a:pPr marR="0" lvl="0" algn="l" rtl="0">
                <a:lnSpc>
                  <a:spcPct val="100000"/>
                </a:lnSpc>
                <a:spcBef>
                  <a:spcPts val="0"/>
                </a:spcBef>
                <a:spcAft>
                  <a:spcPts val="0"/>
                </a:spcAft>
                <a:buClr>
                  <a:srgbClr val="000000"/>
                </a:buClr>
                <a:buSzPts val="1800"/>
              </a:pPr>
              <a:r>
                <a:rPr lang="en-US" dirty="0">
                  <a:latin typeface="Calibri" panose="020F0502020204030204" pitchFamily="34" charset="0"/>
                  <a:ea typeface="Calibri" panose="020F0502020204030204" pitchFamily="34" charset="0"/>
                  <a:cs typeface="Calibri" panose="020F0502020204030204" pitchFamily="34" charset="0"/>
                </a:rPr>
                <a:t>Above 95% across segments (Corporate, Consumer, Home Office).</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Sales Trends</a:t>
              </a:r>
              <a:r>
                <a:rPr lang="en-US" dirty="0">
                  <a:latin typeface="Calibri" panose="020F0502020204030204" pitchFamily="34" charset="0"/>
                  <a:ea typeface="Calibri" panose="020F0502020204030204" pitchFamily="34" charset="0"/>
                  <a:cs typeface="Calibri" panose="020F0502020204030204" pitchFamily="34" charset="0"/>
                </a:rPr>
                <a:t>:</a:t>
              </a:r>
            </a:p>
            <a:p>
              <a:pPr marR="0" lvl="0" algn="l" rtl="0">
                <a:lnSpc>
                  <a:spcPct val="100000"/>
                </a:lnSpc>
                <a:spcBef>
                  <a:spcPts val="0"/>
                </a:spcBef>
                <a:spcAft>
                  <a:spcPts val="0"/>
                </a:spcAft>
                <a:buClr>
                  <a:srgbClr val="000000"/>
                </a:buClr>
                <a:buSzPts val="1800"/>
              </a:pPr>
              <a:r>
                <a:rPr lang="en-US" dirty="0">
                  <a:latin typeface="Calibri" panose="020F0502020204030204" pitchFamily="34" charset="0"/>
                  <a:ea typeface="Calibri" panose="020F0502020204030204" pitchFamily="34" charset="0"/>
                  <a:cs typeface="Calibri" panose="020F0502020204030204" pitchFamily="34" charset="0"/>
                </a:rPr>
                <a:t>Sales revenue </a:t>
              </a:r>
              <a:r>
                <a:rPr lang="en-US" i="1" dirty="0">
                  <a:latin typeface="Calibri" panose="020F0502020204030204" pitchFamily="34" charset="0"/>
                  <a:ea typeface="Calibri" panose="020F0502020204030204" pitchFamily="34" charset="0"/>
                  <a:cs typeface="Calibri" panose="020F0502020204030204" pitchFamily="34" charset="0"/>
                </a:rPr>
                <a:t>increased</a:t>
              </a:r>
              <a:r>
                <a:rPr lang="en-US" dirty="0">
                  <a:latin typeface="Calibri" panose="020F0502020204030204" pitchFamily="34" charset="0"/>
                  <a:ea typeface="Calibri" panose="020F0502020204030204" pitchFamily="34" charset="0"/>
                  <a:cs typeface="Calibri" panose="020F0502020204030204" pitchFamily="34" charset="0"/>
                </a:rPr>
                <a:t> by over </a:t>
              </a:r>
              <a:r>
                <a:rPr lang="en-US" i="1" dirty="0">
                  <a:latin typeface="Calibri" panose="020F0502020204030204" pitchFamily="34" charset="0"/>
                  <a:ea typeface="Calibri" panose="020F0502020204030204" pitchFamily="34" charset="0"/>
                  <a:cs typeface="Calibri" panose="020F0502020204030204" pitchFamily="34" charset="0"/>
                </a:rPr>
                <a:t>50% </a:t>
              </a:r>
              <a:r>
                <a:rPr lang="en-US" dirty="0">
                  <a:latin typeface="Calibri" panose="020F0502020204030204" pitchFamily="34" charset="0"/>
                  <a:ea typeface="Calibri" panose="020F0502020204030204" pitchFamily="34" charset="0"/>
                  <a:cs typeface="Calibri" panose="020F0502020204030204" pitchFamily="34" charset="0"/>
                </a:rPr>
                <a:t>in 4 years.</a:t>
              </a:r>
            </a:p>
            <a:p>
              <a:pPr marR="0" lvl="0" algn="l" rtl="0">
                <a:lnSpc>
                  <a:spcPct val="100000"/>
                </a:lnSpc>
                <a:spcBef>
                  <a:spcPts val="0"/>
                </a:spcBef>
                <a:spcAft>
                  <a:spcPts val="0"/>
                </a:spcAft>
                <a:buClr>
                  <a:srgbClr val="000000"/>
                </a:buClr>
                <a:buSzPts val="1800"/>
              </a:pPr>
              <a:r>
                <a:rPr lang="en-US" i="1" dirty="0">
                  <a:latin typeface="Calibri" panose="020F0502020204030204" pitchFamily="34" charset="0"/>
                  <a:ea typeface="Calibri" panose="020F0502020204030204" pitchFamily="34" charset="0"/>
                  <a:cs typeface="Calibri" panose="020F0502020204030204" pitchFamily="34" charset="0"/>
                </a:rPr>
                <a:t>Qtr4</a:t>
              </a:r>
              <a:r>
                <a:rPr lang="en-US" dirty="0">
                  <a:latin typeface="Calibri" panose="020F0502020204030204" pitchFamily="34" charset="0"/>
                  <a:ea typeface="Calibri" panose="020F0502020204030204" pitchFamily="34" charset="0"/>
                  <a:cs typeface="Calibri" panose="020F0502020204030204" pitchFamily="34" charset="0"/>
                </a:rPr>
                <a:t> consistently generates </a:t>
              </a:r>
              <a:r>
                <a:rPr lang="en-US" i="1" dirty="0">
                  <a:latin typeface="Calibri" panose="020F0502020204030204" pitchFamily="34" charset="0"/>
                  <a:ea typeface="Calibri" panose="020F0502020204030204" pitchFamily="34" charset="0"/>
                  <a:cs typeface="Calibri" panose="020F0502020204030204" pitchFamily="34" charset="0"/>
                </a:rPr>
                <a:t>35-40%</a:t>
              </a:r>
              <a:r>
                <a:rPr lang="en-US" dirty="0">
                  <a:latin typeface="Calibri" panose="020F0502020204030204" pitchFamily="34" charset="0"/>
                  <a:ea typeface="Calibri" panose="020F0502020204030204" pitchFamily="34" charset="0"/>
                  <a:cs typeface="Calibri" panose="020F0502020204030204" pitchFamily="34" charset="0"/>
                </a:rPr>
                <a:t> of annual sales revenue.</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87"/>
        <p:cNvGrpSpPr/>
        <p:nvPr/>
      </p:nvGrpSpPr>
      <p:grpSpPr>
        <a:xfrm>
          <a:off x="0" y="0"/>
          <a:ext cx="0" cy="0"/>
          <a:chOff x="0" y="0"/>
          <a:chExt cx="0" cy="0"/>
        </a:xfrm>
      </p:grpSpPr>
      <p:sp>
        <p:nvSpPr>
          <p:cNvPr id="288" name="Google Shape;288;p17"/>
          <p:cNvSpPr/>
          <p:nvPr/>
        </p:nvSpPr>
        <p:spPr>
          <a:xfrm>
            <a:off x="252984" y="1845564"/>
            <a:ext cx="135890" cy="3200400"/>
          </a:xfrm>
          <a:custGeom>
            <a:avLst/>
            <a:gdLst/>
            <a:ahLst/>
            <a:cxnLst/>
            <a:rect l="l" t="t" r="r" b="b"/>
            <a:pathLst>
              <a:path w="135890" h="3200400" extrusionOk="0">
                <a:moveTo>
                  <a:pt x="0" y="3200400"/>
                </a:moveTo>
                <a:lnTo>
                  <a:pt x="135636" y="3200400"/>
                </a:lnTo>
                <a:lnTo>
                  <a:pt x="135636" y="0"/>
                </a:lnTo>
                <a:lnTo>
                  <a:pt x="0" y="0"/>
                </a:lnTo>
                <a:lnTo>
                  <a:pt x="0" y="320040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89" name="Google Shape;289;p17"/>
          <p:cNvGrpSpPr/>
          <p:nvPr/>
        </p:nvGrpSpPr>
        <p:grpSpPr>
          <a:xfrm>
            <a:off x="246888" y="0"/>
            <a:ext cx="11945111" cy="6858000"/>
            <a:chOff x="246888" y="0"/>
            <a:chExt cx="11945111" cy="6858000"/>
          </a:xfrm>
        </p:grpSpPr>
        <p:sp>
          <p:nvSpPr>
            <p:cNvPr id="290" name="Google Shape;290;p17"/>
            <p:cNvSpPr/>
            <p:nvPr/>
          </p:nvSpPr>
          <p:spPr>
            <a:xfrm>
              <a:off x="7414259" y="0"/>
              <a:ext cx="4777740" cy="6858000"/>
            </a:xfrm>
            <a:custGeom>
              <a:avLst/>
              <a:gdLst/>
              <a:ahLst/>
              <a:cxnLst/>
              <a:rect l="l" t="t" r="r" b="b"/>
              <a:pathLst>
                <a:path w="4777740" h="6858000" extrusionOk="0">
                  <a:moveTo>
                    <a:pt x="4777740" y="0"/>
                  </a:moveTo>
                  <a:lnTo>
                    <a:pt x="0" y="0"/>
                  </a:lnTo>
                  <a:lnTo>
                    <a:pt x="0" y="6858000"/>
                  </a:lnTo>
                  <a:lnTo>
                    <a:pt x="4777740" y="6858000"/>
                  </a:lnTo>
                  <a:lnTo>
                    <a:pt x="4777740"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1" name="Google Shape;291;p17"/>
            <p:cNvSpPr/>
            <p:nvPr/>
          </p:nvSpPr>
          <p:spPr>
            <a:xfrm>
              <a:off x="246888" y="842759"/>
              <a:ext cx="11340084" cy="54833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2" name="Google Shape;292;p17"/>
            <p:cNvSpPr/>
            <p:nvPr/>
          </p:nvSpPr>
          <p:spPr>
            <a:xfrm>
              <a:off x="388620" y="858011"/>
              <a:ext cx="11066145" cy="5209540"/>
            </a:xfrm>
            <a:custGeom>
              <a:avLst/>
              <a:gdLst/>
              <a:ahLst/>
              <a:cxnLst/>
              <a:rect l="l" t="t" r="r" b="b"/>
              <a:pathLst>
                <a:path w="11066145" h="5209540" extrusionOk="0">
                  <a:moveTo>
                    <a:pt x="11065764" y="0"/>
                  </a:moveTo>
                  <a:lnTo>
                    <a:pt x="0" y="0"/>
                  </a:lnTo>
                  <a:lnTo>
                    <a:pt x="0" y="5209032"/>
                  </a:lnTo>
                  <a:lnTo>
                    <a:pt x="11065764" y="5209032"/>
                  </a:lnTo>
                  <a:lnTo>
                    <a:pt x="1106576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93" name="Google Shape;293;p17"/>
          <p:cNvSpPr txBox="1">
            <a:spLocks noGrp="1"/>
          </p:cNvSpPr>
          <p:nvPr>
            <p:ph type="title"/>
          </p:nvPr>
        </p:nvSpPr>
        <p:spPr>
          <a:xfrm>
            <a:off x="1066596" y="2917393"/>
            <a:ext cx="4863465" cy="124587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GB" sz="8000">
                <a:solidFill>
                  <a:srgbClr val="000000"/>
                </a:solidFill>
              </a:rPr>
              <a:t>THANK YOU</a:t>
            </a:r>
            <a:endParaRPr sz="8000"/>
          </a:p>
        </p:txBody>
      </p:sp>
      <p:sp>
        <p:nvSpPr>
          <p:cNvPr id="294" name="Google Shape;294;p17"/>
          <p:cNvSpPr/>
          <p:nvPr/>
        </p:nvSpPr>
        <p:spPr>
          <a:xfrm>
            <a:off x="0" y="1842516"/>
            <a:ext cx="152400" cy="3200400"/>
          </a:xfrm>
          <a:custGeom>
            <a:avLst/>
            <a:gdLst/>
            <a:ahLst/>
            <a:cxnLst/>
            <a:rect l="l" t="t" r="r" b="b"/>
            <a:pathLst>
              <a:path w="152400" h="3200400" extrusionOk="0">
                <a:moveTo>
                  <a:pt x="152400" y="0"/>
                </a:moveTo>
                <a:lnTo>
                  <a:pt x="0" y="0"/>
                </a:lnTo>
                <a:lnTo>
                  <a:pt x="0" y="3200399"/>
                </a:lnTo>
                <a:lnTo>
                  <a:pt x="152400" y="3200399"/>
                </a:lnTo>
                <a:lnTo>
                  <a:pt x="152400"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8"/>
        <p:cNvGrpSpPr/>
        <p:nvPr/>
      </p:nvGrpSpPr>
      <p:grpSpPr>
        <a:xfrm>
          <a:off x="0" y="0"/>
          <a:ext cx="0" cy="0"/>
          <a:chOff x="0" y="0"/>
          <a:chExt cx="0" cy="0"/>
        </a:xfrm>
      </p:grpSpPr>
      <p:sp>
        <p:nvSpPr>
          <p:cNvPr id="59" name="Google Shape;59;p4"/>
          <p:cNvSpPr txBox="1">
            <a:spLocks noGrp="1"/>
          </p:cNvSpPr>
          <p:nvPr>
            <p:ph type="title"/>
          </p:nvPr>
        </p:nvSpPr>
        <p:spPr>
          <a:xfrm>
            <a:off x="874279" y="858400"/>
            <a:ext cx="7074900" cy="751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dirty="0">
                <a:solidFill>
                  <a:srgbClr val="000000"/>
                </a:solidFill>
              </a:rPr>
              <a:t>TABLE OF CONTENTS</a:t>
            </a:r>
            <a:endParaRPr dirty="0"/>
          </a:p>
        </p:txBody>
      </p:sp>
      <p:grpSp>
        <p:nvGrpSpPr>
          <p:cNvPr id="60" name="Google Shape;60;p4"/>
          <p:cNvGrpSpPr/>
          <p:nvPr/>
        </p:nvGrpSpPr>
        <p:grpSpPr>
          <a:xfrm>
            <a:off x="0" y="1997964"/>
            <a:ext cx="11695176" cy="4732020"/>
            <a:chOff x="0" y="1997964"/>
            <a:chExt cx="11695176" cy="4732020"/>
          </a:xfrm>
        </p:grpSpPr>
        <p:sp>
          <p:nvSpPr>
            <p:cNvPr id="61" name="Google Shape;61;p4"/>
            <p:cNvSpPr/>
            <p:nvPr/>
          </p:nvSpPr>
          <p:spPr>
            <a:xfrm>
              <a:off x="0" y="1999488"/>
              <a:ext cx="11454765" cy="782320"/>
            </a:xfrm>
            <a:custGeom>
              <a:avLst/>
              <a:gdLst/>
              <a:ahLst/>
              <a:cxnLst/>
              <a:rect l="l" t="t" r="r" b="b"/>
              <a:pathLst>
                <a:path w="11454765" h="782319" extrusionOk="0">
                  <a:moveTo>
                    <a:pt x="11454384" y="0"/>
                  </a:moveTo>
                  <a:lnTo>
                    <a:pt x="0" y="0"/>
                  </a:lnTo>
                  <a:lnTo>
                    <a:pt x="0" y="781812"/>
                  </a:lnTo>
                  <a:lnTo>
                    <a:pt x="11454384" y="781812"/>
                  </a:lnTo>
                  <a:lnTo>
                    <a:pt x="11454384"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4"/>
            <p:cNvSpPr/>
            <p:nvPr/>
          </p:nvSpPr>
          <p:spPr>
            <a:xfrm>
              <a:off x="0" y="2188464"/>
              <a:ext cx="11515344" cy="454152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Google Shape;63;p4"/>
            <p:cNvSpPr/>
            <p:nvPr/>
          </p:nvSpPr>
          <p:spPr>
            <a:xfrm>
              <a:off x="0" y="2203704"/>
              <a:ext cx="11383010" cy="4267200"/>
            </a:xfrm>
            <a:custGeom>
              <a:avLst/>
              <a:gdLst/>
              <a:ahLst/>
              <a:cxnLst/>
              <a:rect l="l" t="t" r="r" b="b"/>
              <a:pathLst>
                <a:path w="11383010" h="4267200" extrusionOk="0">
                  <a:moveTo>
                    <a:pt x="11382756" y="0"/>
                  </a:moveTo>
                  <a:lnTo>
                    <a:pt x="0" y="0"/>
                  </a:lnTo>
                  <a:lnTo>
                    <a:pt x="0" y="4267200"/>
                  </a:lnTo>
                  <a:lnTo>
                    <a:pt x="11382756" y="4267200"/>
                  </a:lnTo>
                  <a:lnTo>
                    <a:pt x="1138275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 name="Google Shape;64;p4"/>
            <p:cNvSpPr/>
            <p:nvPr/>
          </p:nvSpPr>
          <p:spPr>
            <a:xfrm>
              <a:off x="11542776" y="1997964"/>
              <a:ext cx="152400" cy="782320"/>
            </a:xfrm>
            <a:custGeom>
              <a:avLst/>
              <a:gdLst/>
              <a:ahLst/>
              <a:cxnLst/>
              <a:rect l="l" t="t" r="r" b="b"/>
              <a:pathLst>
                <a:path w="152400" h="782319" extrusionOk="0">
                  <a:moveTo>
                    <a:pt x="152400" y="0"/>
                  </a:moveTo>
                  <a:lnTo>
                    <a:pt x="0" y="0"/>
                  </a:lnTo>
                  <a:lnTo>
                    <a:pt x="0" y="781812"/>
                  </a:lnTo>
                  <a:lnTo>
                    <a:pt x="152400" y="781812"/>
                  </a:lnTo>
                  <a:lnTo>
                    <a:pt x="152400"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 name="Google Shape;65;p4"/>
            <p:cNvSpPr/>
            <p:nvPr/>
          </p:nvSpPr>
          <p:spPr>
            <a:xfrm>
              <a:off x="6347459" y="2587764"/>
              <a:ext cx="4645151" cy="47242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Google Shape;66;p4"/>
            <p:cNvSpPr/>
            <p:nvPr/>
          </p:nvSpPr>
          <p:spPr>
            <a:xfrm>
              <a:off x="6304788" y="2581618"/>
              <a:ext cx="1668780" cy="52124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 name="Google Shape;67;p4"/>
            <p:cNvSpPr/>
            <p:nvPr/>
          </p:nvSpPr>
          <p:spPr>
            <a:xfrm>
              <a:off x="6406896" y="2627376"/>
              <a:ext cx="4530852" cy="35966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 name="Google Shape;68;p4"/>
            <p:cNvSpPr/>
            <p:nvPr/>
          </p:nvSpPr>
          <p:spPr>
            <a:xfrm>
              <a:off x="6347459" y="2990113"/>
              <a:ext cx="4645151" cy="473938"/>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p4"/>
            <p:cNvSpPr/>
            <p:nvPr/>
          </p:nvSpPr>
          <p:spPr>
            <a:xfrm>
              <a:off x="6304788" y="2983966"/>
              <a:ext cx="1315212" cy="522757"/>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 name="Google Shape;70;p4"/>
            <p:cNvSpPr/>
            <p:nvPr/>
          </p:nvSpPr>
          <p:spPr>
            <a:xfrm>
              <a:off x="6406896" y="3029712"/>
              <a:ext cx="4530852" cy="361188"/>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 name="Google Shape;71;p4"/>
            <p:cNvSpPr/>
            <p:nvPr/>
          </p:nvSpPr>
          <p:spPr>
            <a:xfrm>
              <a:off x="6347459" y="3393960"/>
              <a:ext cx="4645151" cy="47242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 name="Google Shape;72;p4"/>
            <p:cNvSpPr/>
            <p:nvPr/>
          </p:nvSpPr>
          <p:spPr>
            <a:xfrm>
              <a:off x="6304788" y="3387813"/>
              <a:ext cx="1156715" cy="521246"/>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 name="Google Shape;73;p4"/>
            <p:cNvSpPr/>
            <p:nvPr/>
          </p:nvSpPr>
          <p:spPr>
            <a:xfrm>
              <a:off x="6406896" y="3433572"/>
              <a:ext cx="4530852" cy="35966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4"/>
            <p:cNvSpPr/>
            <p:nvPr/>
          </p:nvSpPr>
          <p:spPr>
            <a:xfrm>
              <a:off x="6347459" y="3796296"/>
              <a:ext cx="4645151" cy="47242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 name="Google Shape;75;p4"/>
            <p:cNvSpPr/>
            <p:nvPr/>
          </p:nvSpPr>
          <p:spPr>
            <a:xfrm>
              <a:off x="6304788" y="3790162"/>
              <a:ext cx="993635" cy="522757"/>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Google Shape;76;p4"/>
            <p:cNvSpPr/>
            <p:nvPr/>
          </p:nvSpPr>
          <p:spPr>
            <a:xfrm>
              <a:off x="6406896" y="3835908"/>
              <a:ext cx="4530852" cy="359664"/>
            </a:xfrm>
            <a:prstGeom prst="rect">
              <a:avLst/>
            </a:prstGeom>
            <a:blipFill rotWithShape="1">
              <a:blip r:embed="rId1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 name="Google Shape;77;p4"/>
            <p:cNvSpPr/>
            <p:nvPr/>
          </p:nvSpPr>
          <p:spPr>
            <a:xfrm>
              <a:off x="6347459" y="4200156"/>
              <a:ext cx="4645151" cy="47242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 name="Google Shape;78;p4"/>
            <p:cNvSpPr/>
            <p:nvPr/>
          </p:nvSpPr>
          <p:spPr>
            <a:xfrm>
              <a:off x="6304788" y="4192498"/>
              <a:ext cx="743724" cy="522757"/>
            </a:xfrm>
            <a:prstGeom prst="rect">
              <a:avLst/>
            </a:prstGeom>
            <a:blipFill rotWithShape="1">
              <a:blip r:embed="rId1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 name="Google Shape;79;p4"/>
            <p:cNvSpPr/>
            <p:nvPr/>
          </p:nvSpPr>
          <p:spPr>
            <a:xfrm>
              <a:off x="6406896" y="4239768"/>
              <a:ext cx="4530852" cy="359663"/>
            </a:xfrm>
            <a:prstGeom prst="rect">
              <a:avLst/>
            </a:prstGeom>
            <a:blipFill rotWithShape="1">
              <a:blip r:embed="rId1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 name="Google Shape;80;p4"/>
            <p:cNvSpPr/>
            <p:nvPr/>
          </p:nvSpPr>
          <p:spPr>
            <a:xfrm>
              <a:off x="6347459" y="4602492"/>
              <a:ext cx="4645151" cy="47242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1" name="Google Shape;81;p4"/>
            <p:cNvSpPr/>
            <p:nvPr/>
          </p:nvSpPr>
          <p:spPr>
            <a:xfrm>
              <a:off x="6304788" y="4596358"/>
              <a:ext cx="2420112" cy="522757"/>
            </a:xfrm>
            <a:prstGeom prst="rect">
              <a:avLst/>
            </a:prstGeom>
            <a:blipFill rotWithShape="1">
              <a:blip r:embed="rId1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 name="Google Shape;82;p4"/>
            <p:cNvSpPr/>
            <p:nvPr/>
          </p:nvSpPr>
          <p:spPr>
            <a:xfrm>
              <a:off x="6406896" y="4642104"/>
              <a:ext cx="4530852" cy="359663"/>
            </a:xfrm>
            <a:prstGeom prst="rect">
              <a:avLst/>
            </a:prstGeom>
            <a:blipFill rotWithShape="1">
              <a:blip r:embed="rId16">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 name="Google Shape;83;p4"/>
            <p:cNvSpPr/>
            <p:nvPr/>
          </p:nvSpPr>
          <p:spPr>
            <a:xfrm>
              <a:off x="6347459" y="5006352"/>
              <a:ext cx="4645151" cy="47242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 name="Google Shape;84;p4"/>
            <p:cNvSpPr/>
            <p:nvPr/>
          </p:nvSpPr>
          <p:spPr>
            <a:xfrm>
              <a:off x="6304788" y="4998694"/>
              <a:ext cx="943368" cy="522757"/>
            </a:xfrm>
            <a:prstGeom prst="rect">
              <a:avLst/>
            </a:prstGeom>
            <a:blipFill rotWithShape="1">
              <a:blip r:embed="rId17">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 name="Google Shape;85;p4"/>
            <p:cNvSpPr/>
            <p:nvPr/>
          </p:nvSpPr>
          <p:spPr>
            <a:xfrm>
              <a:off x="6406896" y="5045964"/>
              <a:ext cx="4530852" cy="359664"/>
            </a:xfrm>
            <a:prstGeom prst="rect">
              <a:avLst/>
            </a:prstGeom>
            <a:blipFill rotWithShape="1">
              <a:blip r:embed="rId1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 name="Google Shape;86;p4"/>
            <p:cNvSpPr/>
            <p:nvPr/>
          </p:nvSpPr>
          <p:spPr>
            <a:xfrm>
              <a:off x="6347459" y="5408676"/>
              <a:ext cx="4645151" cy="47242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Google Shape;87;p4"/>
            <p:cNvSpPr/>
            <p:nvPr/>
          </p:nvSpPr>
          <p:spPr>
            <a:xfrm>
              <a:off x="6304788" y="5402579"/>
              <a:ext cx="2756916" cy="521246"/>
            </a:xfrm>
            <a:prstGeom prst="rect">
              <a:avLst/>
            </a:prstGeom>
            <a:blipFill rotWithShape="1">
              <a:blip r:embed="rId19">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p4"/>
            <p:cNvSpPr/>
            <p:nvPr/>
          </p:nvSpPr>
          <p:spPr>
            <a:xfrm>
              <a:off x="6406896" y="5448300"/>
              <a:ext cx="4530852" cy="359663"/>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p4"/>
            <p:cNvSpPr/>
            <p:nvPr/>
          </p:nvSpPr>
          <p:spPr>
            <a:xfrm>
              <a:off x="6347459" y="5811011"/>
              <a:ext cx="4645151" cy="47242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 name="Google Shape;90;p4"/>
            <p:cNvSpPr/>
            <p:nvPr/>
          </p:nvSpPr>
          <p:spPr>
            <a:xfrm>
              <a:off x="6304788" y="5804916"/>
              <a:ext cx="1796795" cy="522757"/>
            </a:xfrm>
            <a:prstGeom prst="rect">
              <a:avLst/>
            </a:prstGeom>
            <a:blipFill rotWithShape="1">
              <a:blip r:embed="rId2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4"/>
            <p:cNvSpPr/>
            <p:nvPr/>
          </p:nvSpPr>
          <p:spPr>
            <a:xfrm>
              <a:off x="6406896" y="5850635"/>
              <a:ext cx="4530852" cy="359663"/>
            </a:xfrm>
            <a:prstGeom prst="rect">
              <a:avLst/>
            </a:prstGeom>
            <a:blipFill rotWithShape="1">
              <a:blip r:embed="rId20">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2" name="Google Shape;92;p4"/>
          <p:cNvSpPr txBox="1"/>
          <p:nvPr/>
        </p:nvSpPr>
        <p:spPr>
          <a:xfrm>
            <a:off x="6542873" y="2669054"/>
            <a:ext cx="2518832" cy="361534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500"/>
              <a:buFont typeface="Arial"/>
              <a:buNone/>
            </a:pPr>
            <a:r>
              <a:rPr lang="en-GB" sz="1500" b="0" i="0" u="none" strike="noStrike" cap="none" dirty="0">
                <a:solidFill>
                  <a:srgbClr val="FFFFFF"/>
                </a:solidFill>
                <a:latin typeface="Carlito"/>
                <a:ea typeface="Carlito"/>
                <a:cs typeface="Carlito"/>
                <a:sym typeface="Carlito"/>
              </a:rPr>
              <a:t>Project Overview</a:t>
            </a:r>
            <a:endParaRPr sz="1500" b="0" i="0" u="none" strike="noStrike" cap="none" dirty="0">
              <a:solidFill>
                <a:schemeClr val="dk1"/>
              </a:solidFill>
              <a:latin typeface="Carlito"/>
              <a:ea typeface="Carlito"/>
              <a:cs typeface="Carlito"/>
              <a:sym typeface="Carlito"/>
            </a:endParaRPr>
          </a:p>
          <a:p>
            <a:pPr marL="12700" marR="1450975" lvl="0" indent="0" algn="l" rtl="0">
              <a:lnSpc>
                <a:spcPct val="176300"/>
              </a:lnSpc>
              <a:spcBef>
                <a:spcPts val="5"/>
              </a:spcBef>
              <a:spcAft>
                <a:spcPts val="0"/>
              </a:spcAft>
              <a:buClr>
                <a:srgbClr val="000000"/>
              </a:buClr>
              <a:buSzPts val="1500"/>
              <a:buFont typeface="Arial"/>
              <a:buNone/>
            </a:pPr>
            <a:r>
              <a:rPr lang="en-GB" sz="1500" b="0" i="0" u="none" strike="noStrike" cap="none" dirty="0">
                <a:solidFill>
                  <a:srgbClr val="FFFFFF"/>
                </a:solidFill>
                <a:latin typeface="Carlito"/>
                <a:ea typeface="Carlito"/>
                <a:cs typeface="Carlito"/>
                <a:sym typeface="Carlito"/>
              </a:rPr>
              <a:t>Introduction  Objectives  Data Set  Tools</a:t>
            </a:r>
            <a:endParaRPr sz="1500" b="0" i="0" u="none" strike="noStrike" cap="none" dirty="0">
              <a:solidFill>
                <a:schemeClr val="dk1"/>
              </a:solidFill>
              <a:latin typeface="Carlito"/>
              <a:ea typeface="Carlito"/>
              <a:cs typeface="Carlito"/>
              <a:sym typeface="Carlito"/>
            </a:endParaRPr>
          </a:p>
          <a:p>
            <a:pPr marL="12700" marR="343535" lvl="0" indent="0" algn="l" rtl="0">
              <a:lnSpc>
                <a:spcPct val="176300"/>
              </a:lnSpc>
              <a:spcBef>
                <a:spcPts val="0"/>
              </a:spcBef>
              <a:spcAft>
                <a:spcPts val="0"/>
              </a:spcAft>
              <a:buClr>
                <a:srgbClr val="000000"/>
              </a:buClr>
              <a:buSzPts val="1500"/>
              <a:buFont typeface="Arial"/>
              <a:buNone/>
            </a:pPr>
            <a:r>
              <a:rPr lang="en-GB" sz="1500" b="0" i="0" u="none" strike="noStrike" cap="none" dirty="0">
                <a:solidFill>
                  <a:srgbClr val="FFFFFF"/>
                </a:solidFill>
                <a:latin typeface="Carlito"/>
                <a:ea typeface="Carlito"/>
                <a:cs typeface="Carlito"/>
                <a:sym typeface="Carlito"/>
              </a:rPr>
              <a:t>Data Manipulation Process  </a:t>
            </a:r>
          </a:p>
          <a:p>
            <a:pPr marL="12700" marR="343535" lvl="0" indent="0" algn="l" rtl="0">
              <a:lnSpc>
                <a:spcPct val="176300"/>
              </a:lnSpc>
              <a:spcBef>
                <a:spcPts val="0"/>
              </a:spcBef>
              <a:spcAft>
                <a:spcPts val="0"/>
              </a:spcAft>
              <a:buClr>
                <a:srgbClr val="000000"/>
              </a:buClr>
              <a:buSzPts val="1500"/>
              <a:buFont typeface="Arial"/>
              <a:buNone/>
            </a:pPr>
            <a:r>
              <a:rPr lang="en-GB" sz="1500" b="0" i="0" u="none" strike="noStrike" cap="none" dirty="0">
                <a:solidFill>
                  <a:srgbClr val="FFFFFF"/>
                </a:solidFill>
                <a:latin typeface="Carlito"/>
                <a:ea typeface="Carlito"/>
                <a:cs typeface="Carlito"/>
                <a:sym typeface="Carlito"/>
              </a:rPr>
              <a:t>Insights</a:t>
            </a:r>
          </a:p>
          <a:p>
            <a:pPr marL="12700" marR="343535" lvl="0" indent="0" algn="l" rtl="0">
              <a:lnSpc>
                <a:spcPct val="176300"/>
              </a:lnSpc>
              <a:spcBef>
                <a:spcPts val="0"/>
              </a:spcBef>
              <a:spcAft>
                <a:spcPts val="0"/>
              </a:spcAft>
              <a:buClr>
                <a:srgbClr val="000000"/>
              </a:buClr>
              <a:buSzPts val="1500"/>
              <a:buFont typeface="Arial"/>
              <a:buNone/>
            </a:pPr>
            <a:r>
              <a:rPr lang="en-GB" sz="1500" dirty="0">
                <a:solidFill>
                  <a:srgbClr val="FFFFFF"/>
                </a:solidFill>
                <a:latin typeface="Carlito"/>
                <a:ea typeface="Carlito"/>
                <a:cs typeface="Carlito"/>
                <a:sym typeface="Carlito"/>
              </a:rPr>
              <a:t>Key Metrics</a:t>
            </a:r>
            <a:endParaRPr sz="1500" b="0" i="0" u="none" strike="noStrike" cap="none" dirty="0">
              <a:solidFill>
                <a:schemeClr val="dk1"/>
              </a:solidFill>
              <a:latin typeface="Carlito"/>
              <a:ea typeface="Carlito"/>
              <a:cs typeface="Carlito"/>
              <a:sym typeface="Carlito"/>
            </a:endParaRPr>
          </a:p>
          <a:p>
            <a:pPr marL="12700" marR="5080" lvl="0" indent="0" algn="l" rtl="0">
              <a:lnSpc>
                <a:spcPct val="211999"/>
              </a:lnSpc>
              <a:spcBef>
                <a:spcPts val="325"/>
              </a:spcBef>
              <a:spcAft>
                <a:spcPts val="0"/>
              </a:spcAft>
              <a:buClr>
                <a:srgbClr val="000000"/>
              </a:buClr>
              <a:buSzPts val="1500"/>
              <a:buFont typeface="Arial"/>
              <a:buNone/>
            </a:pPr>
            <a:r>
              <a:rPr lang="en-GB" sz="1500" b="0" i="0" u="none" strike="noStrike" cap="none" dirty="0">
                <a:solidFill>
                  <a:srgbClr val="FFFFFF"/>
                </a:solidFill>
                <a:latin typeface="Carlito"/>
                <a:ea typeface="Carlito"/>
                <a:cs typeface="Carlito"/>
                <a:sym typeface="Carlito"/>
              </a:rPr>
              <a:t>Recommended Analysis</a:t>
            </a:r>
            <a:endParaRPr lang="en-GB" sz="1500" b="0" i="0" u="none" strike="noStrike" cap="none" dirty="0">
              <a:solidFill>
                <a:schemeClr val="bg1"/>
              </a:solidFill>
              <a:latin typeface="Carlito"/>
              <a:ea typeface="Carlito"/>
              <a:cs typeface="Carlito"/>
              <a:sym typeface="Carlito"/>
            </a:endParaRPr>
          </a:p>
        </p:txBody>
      </p:sp>
      <p:sp>
        <p:nvSpPr>
          <p:cNvPr id="36" name="Google Shape;67;p4">
            <a:extLst>
              <a:ext uri="{FF2B5EF4-FFF2-40B4-BE49-F238E27FC236}">
                <a16:creationId xmlns:a16="http://schemas.microsoft.com/office/drawing/2014/main" id="{09DC454A-EDEC-48C2-90B0-DA269D22F16C}"/>
              </a:ext>
            </a:extLst>
          </p:cNvPr>
          <p:cNvSpPr/>
          <p:nvPr/>
        </p:nvSpPr>
        <p:spPr>
          <a:xfrm>
            <a:off x="6404608" y="6245195"/>
            <a:ext cx="4530852" cy="35966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rtl="0">
              <a:lnSpc>
                <a:spcPct val="100000"/>
              </a:lnSpc>
              <a:spcBef>
                <a:spcPts val="0"/>
              </a:spcBef>
              <a:spcAft>
                <a:spcPts val="0"/>
              </a:spcAft>
              <a:buClr>
                <a:srgbClr val="000000"/>
              </a:buClr>
              <a:buSzPts val="1800"/>
              <a:buFont typeface="Arial"/>
              <a:buNone/>
            </a:pPr>
            <a:r>
              <a:rPr lang="en-IN" sz="1600" b="0" i="0" u="none" strike="noStrike" cap="none" dirty="0">
                <a:solidFill>
                  <a:schemeClr val="bg1"/>
                </a:solidFill>
                <a:latin typeface="Calibri"/>
                <a:ea typeface="Calibri"/>
                <a:cs typeface="Calibri"/>
                <a:sym typeface="Calibri"/>
              </a:rPr>
              <a:t>   Analysis Report</a:t>
            </a:r>
            <a:endParaRPr sz="1600" b="0" i="0" u="none" strike="noStrike" cap="none" dirty="0">
              <a:solidFill>
                <a:schemeClr val="bg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887375" y="650200"/>
            <a:ext cx="4617300" cy="8439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sz="5400">
                <a:solidFill>
                  <a:srgbClr val="000000"/>
                </a:solidFill>
              </a:rPr>
              <a:t>OBJECTIVES</a:t>
            </a:r>
            <a:endParaRPr sz="5400"/>
          </a:p>
        </p:txBody>
      </p:sp>
      <p:grpSp>
        <p:nvGrpSpPr>
          <p:cNvPr id="98" name="Google Shape;98;p2"/>
          <p:cNvGrpSpPr/>
          <p:nvPr/>
        </p:nvGrpSpPr>
        <p:grpSpPr>
          <a:xfrm>
            <a:off x="144526" y="1903782"/>
            <a:ext cx="11695430" cy="4611612"/>
            <a:chOff x="0" y="1997963"/>
            <a:chExt cx="11695430" cy="4611612"/>
          </a:xfrm>
        </p:grpSpPr>
        <p:sp>
          <p:nvSpPr>
            <p:cNvPr id="99" name="Google Shape;99;p2"/>
            <p:cNvSpPr/>
            <p:nvPr/>
          </p:nvSpPr>
          <p:spPr>
            <a:xfrm>
              <a:off x="0" y="1997963"/>
              <a:ext cx="11695430" cy="783590"/>
            </a:xfrm>
            <a:custGeom>
              <a:avLst/>
              <a:gdLst/>
              <a:ahLst/>
              <a:cxnLst/>
              <a:rect l="l" t="t" r="r" b="b"/>
              <a:pathLst>
                <a:path w="11695430" h="783589" extrusionOk="0">
                  <a:moveTo>
                    <a:pt x="11454371" y="1524"/>
                  </a:moveTo>
                  <a:lnTo>
                    <a:pt x="0" y="1524"/>
                  </a:lnTo>
                  <a:lnTo>
                    <a:pt x="0" y="783336"/>
                  </a:lnTo>
                  <a:lnTo>
                    <a:pt x="11454371" y="783336"/>
                  </a:lnTo>
                  <a:lnTo>
                    <a:pt x="11454371" y="1524"/>
                  </a:lnTo>
                  <a:close/>
                </a:path>
                <a:path w="11695430" h="783589" extrusionOk="0">
                  <a:moveTo>
                    <a:pt x="11695176" y="0"/>
                  </a:moveTo>
                  <a:lnTo>
                    <a:pt x="11542776" y="0"/>
                  </a:lnTo>
                  <a:lnTo>
                    <a:pt x="11542776" y="781812"/>
                  </a:lnTo>
                  <a:lnTo>
                    <a:pt x="11695176" y="781812"/>
                  </a:lnTo>
                  <a:lnTo>
                    <a:pt x="11695176"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2"/>
            <p:cNvSpPr/>
            <p:nvPr/>
          </p:nvSpPr>
          <p:spPr>
            <a:xfrm>
              <a:off x="0" y="2188451"/>
              <a:ext cx="11515344" cy="44211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 name="Google Shape;101;p2"/>
            <p:cNvSpPr/>
            <p:nvPr/>
          </p:nvSpPr>
          <p:spPr>
            <a:xfrm>
              <a:off x="66166" y="2188451"/>
              <a:ext cx="11338713" cy="4147185"/>
            </a:xfrm>
            <a:custGeom>
              <a:avLst/>
              <a:gdLst/>
              <a:ahLst/>
              <a:cxnLst/>
              <a:rect l="l" t="t" r="r" b="b"/>
              <a:pathLst>
                <a:path w="11383010" h="4147185" extrusionOk="0">
                  <a:moveTo>
                    <a:pt x="11382756" y="0"/>
                  </a:moveTo>
                  <a:lnTo>
                    <a:pt x="0" y="0"/>
                  </a:lnTo>
                  <a:lnTo>
                    <a:pt x="0" y="4146804"/>
                  </a:lnTo>
                  <a:lnTo>
                    <a:pt x="11382756" y="4146804"/>
                  </a:lnTo>
                  <a:lnTo>
                    <a:pt x="1138275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03" name="Google Shape;103;p2"/>
            <p:cNvSpPr/>
            <p:nvPr/>
          </p:nvSpPr>
          <p:spPr>
            <a:xfrm>
              <a:off x="5690672" y="3514454"/>
              <a:ext cx="26034" cy="288290"/>
            </a:xfrm>
            <a:custGeom>
              <a:avLst/>
              <a:gdLst/>
              <a:ahLst/>
              <a:cxnLst/>
              <a:rect l="l" t="t" r="r" b="b"/>
              <a:pathLst>
                <a:path w="26035" h="288289" extrusionOk="0">
                  <a:moveTo>
                    <a:pt x="25508" y="0"/>
                  </a:moveTo>
                  <a:lnTo>
                    <a:pt x="0" y="0"/>
                  </a:lnTo>
                  <a:lnTo>
                    <a:pt x="0" y="287868"/>
                  </a:lnTo>
                  <a:lnTo>
                    <a:pt x="25508" y="262360"/>
                  </a:lnTo>
                  <a:lnTo>
                    <a:pt x="2550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2"/>
            <p:cNvSpPr/>
            <p:nvPr/>
          </p:nvSpPr>
          <p:spPr>
            <a:xfrm>
              <a:off x="5732761" y="3637004"/>
              <a:ext cx="100079" cy="9489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105" name="Google Shape;105;p2"/>
          <p:cNvGrpSpPr/>
          <p:nvPr/>
        </p:nvGrpSpPr>
        <p:grpSpPr>
          <a:xfrm>
            <a:off x="1350829" y="2701882"/>
            <a:ext cx="9253073" cy="2322830"/>
            <a:chOff x="809243" y="2779776"/>
            <a:chExt cx="9253073" cy="2322830"/>
          </a:xfrm>
        </p:grpSpPr>
        <p:sp>
          <p:nvSpPr>
            <p:cNvPr id="107" name="Google Shape;107;p2"/>
            <p:cNvSpPr/>
            <p:nvPr/>
          </p:nvSpPr>
          <p:spPr>
            <a:xfrm>
              <a:off x="7022596" y="3620834"/>
              <a:ext cx="133985" cy="135890"/>
            </a:xfrm>
            <a:custGeom>
              <a:avLst/>
              <a:gdLst/>
              <a:ahLst/>
              <a:cxnLst/>
              <a:rect l="l" t="t" r="r" b="b"/>
              <a:pathLst>
                <a:path w="133984" h="135889" extrusionOk="0">
                  <a:moveTo>
                    <a:pt x="36138" y="0"/>
                  </a:moveTo>
                  <a:lnTo>
                    <a:pt x="0" y="34467"/>
                  </a:lnTo>
                  <a:lnTo>
                    <a:pt x="98050" y="135306"/>
                  </a:lnTo>
                  <a:lnTo>
                    <a:pt x="133514" y="99842"/>
                  </a:lnTo>
                  <a:lnTo>
                    <a:pt x="3613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2"/>
            <p:cNvSpPr/>
            <p:nvPr/>
          </p:nvSpPr>
          <p:spPr>
            <a:xfrm>
              <a:off x="8424240" y="3547655"/>
              <a:ext cx="287655" cy="186690"/>
            </a:xfrm>
            <a:custGeom>
              <a:avLst/>
              <a:gdLst/>
              <a:ahLst/>
              <a:cxnLst/>
              <a:rect l="l" t="t" r="r" b="b"/>
              <a:pathLst>
                <a:path w="287654" h="186689" extrusionOk="0">
                  <a:moveTo>
                    <a:pt x="114782" y="38290"/>
                  </a:moveTo>
                  <a:lnTo>
                    <a:pt x="111772" y="23380"/>
                  </a:lnTo>
                  <a:lnTo>
                    <a:pt x="103581" y="11214"/>
                  </a:lnTo>
                  <a:lnTo>
                    <a:pt x="91414" y="3009"/>
                  </a:lnTo>
                  <a:lnTo>
                    <a:pt x="76517" y="0"/>
                  </a:lnTo>
                  <a:lnTo>
                    <a:pt x="61633" y="3009"/>
                  </a:lnTo>
                  <a:lnTo>
                    <a:pt x="49466" y="11214"/>
                  </a:lnTo>
                  <a:lnTo>
                    <a:pt x="41262" y="23380"/>
                  </a:lnTo>
                  <a:lnTo>
                    <a:pt x="38265" y="38290"/>
                  </a:lnTo>
                  <a:lnTo>
                    <a:pt x="41262" y="53200"/>
                  </a:lnTo>
                  <a:lnTo>
                    <a:pt x="49466" y="65366"/>
                  </a:lnTo>
                  <a:lnTo>
                    <a:pt x="61633" y="73583"/>
                  </a:lnTo>
                  <a:lnTo>
                    <a:pt x="76517" y="76593"/>
                  </a:lnTo>
                  <a:lnTo>
                    <a:pt x="91414" y="73583"/>
                  </a:lnTo>
                  <a:lnTo>
                    <a:pt x="103581" y="65366"/>
                  </a:lnTo>
                  <a:lnTo>
                    <a:pt x="111772" y="53200"/>
                  </a:lnTo>
                  <a:lnTo>
                    <a:pt x="114782" y="38290"/>
                  </a:lnTo>
                  <a:close/>
                </a:path>
                <a:path w="287654" h="186689" extrusionOk="0">
                  <a:moveTo>
                    <a:pt x="131724" y="156946"/>
                  </a:moveTo>
                  <a:lnTo>
                    <a:pt x="118275" y="163804"/>
                  </a:lnTo>
                  <a:lnTo>
                    <a:pt x="109689" y="169354"/>
                  </a:lnTo>
                  <a:lnTo>
                    <a:pt x="104584" y="173609"/>
                  </a:lnTo>
                  <a:lnTo>
                    <a:pt x="102031" y="178714"/>
                  </a:lnTo>
                  <a:lnTo>
                    <a:pt x="102031" y="186651"/>
                  </a:lnTo>
                  <a:lnTo>
                    <a:pt x="131724" y="156946"/>
                  </a:lnTo>
                  <a:close/>
                </a:path>
                <a:path w="287654" h="186689" extrusionOk="0">
                  <a:moveTo>
                    <a:pt x="138595" y="136156"/>
                  </a:moveTo>
                  <a:lnTo>
                    <a:pt x="132257" y="128041"/>
                  </a:lnTo>
                  <a:lnTo>
                    <a:pt x="127431" y="119037"/>
                  </a:lnTo>
                  <a:lnTo>
                    <a:pt x="124358" y="109232"/>
                  </a:lnTo>
                  <a:lnTo>
                    <a:pt x="123291" y="97015"/>
                  </a:lnTo>
                  <a:lnTo>
                    <a:pt x="118186" y="95313"/>
                  </a:lnTo>
                  <a:lnTo>
                    <a:pt x="113080" y="92760"/>
                  </a:lnTo>
                  <a:lnTo>
                    <a:pt x="92887" y="88392"/>
                  </a:lnTo>
                  <a:lnTo>
                    <a:pt x="84785" y="87236"/>
                  </a:lnTo>
                  <a:lnTo>
                    <a:pt x="76517" y="86804"/>
                  </a:lnTo>
                  <a:lnTo>
                    <a:pt x="60794" y="88074"/>
                  </a:lnTo>
                  <a:lnTo>
                    <a:pt x="16243" y="104355"/>
                  </a:lnTo>
                  <a:lnTo>
                    <a:pt x="0" y="119138"/>
                  </a:lnTo>
                  <a:lnTo>
                    <a:pt x="0" y="163398"/>
                  </a:lnTo>
                  <a:lnTo>
                    <a:pt x="91833" y="163398"/>
                  </a:lnTo>
                  <a:lnTo>
                    <a:pt x="96075" y="158292"/>
                  </a:lnTo>
                  <a:lnTo>
                    <a:pt x="108699" y="149682"/>
                  </a:lnTo>
                  <a:lnTo>
                    <a:pt x="118402" y="144348"/>
                  </a:lnTo>
                  <a:lnTo>
                    <a:pt x="128422" y="139814"/>
                  </a:lnTo>
                  <a:lnTo>
                    <a:pt x="138595" y="136156"/>
                  </a:lnTo>
                  <a:close/>
                </a:path>
                <a:path w="287654" h="186689" extrusionOk="0">
                  <a:moveTo>
                    <a:pt x="210553" y="78130"/>
                  </a:moveTo>
                  <a:lnTo>
                    <a:pt x="205613" y="70789"/>
                  </a:lnTo>
                  <a:lnTo>
                    <a:pt x="193446" y="62572"/>
                  </a:lnTo>
                  <a:lnTo>
                    <a:pt x="178562" y="59563"/>
                  </a:lnTo>
                  <a:lnTo>
                    <a:pt x="163664" y="62572"/>
                  </a:lnTo>
                  <a:lnTo>
                    <a:pt x="151498" y="70789"/>
                  </a:lnTo>
                  <a:lnTo>
                    <a:pt x="143306" y="82956"/>
                  </a:lnTo>
                  <a:lnTo>
                    <a:pt x="140296" y="97866"/>
                  </a:lnTo>
                  <a:lnTo>
                    <a:pt x="143306" y="112776"/>
                  </a:lnTo>
                  <a:lnTo>
                    <a:pt x="151498" y="124942"/>
                  </a:lnTo>
                  <a:lnTo>
                    <a:pt x="158813" y="129870"/>
                  </a:lnTo>
                  <a:lnTo>
                    <a:pt x="210553" y="78130"/>
                  </a:lnTo>
                  <a:close/>
                </a:path>
                <a:path w="287654" h="186689" extrusionOk="0">
                  <a:moveTo>
                    <a:pt x="287324" y="1358"/>
                  </a:moveTo>
                  <a:lnTo>
                    <a:pt x="245338" y="23380"/>
                  </a:lnTo>
                  <a:lnTo>
                    <a:pt x="242328" y="38290"/>
                  </a:lnTo>
                  <a:lnTo>
                    <a:pt x="243674" y="45008"/>
                  </a:lnTo>
                  <a:lnTo>
                    <a:pt x="287324" y="1358"/>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p2"/>
            <p:cNvSpPr/>
            <p:nvPr/>
          </p:nvSpPr>
          <p:spPr>
            <a:xfrm>
              <a:off x="9800982" y="3557006"/>
              <a:ext cx="261334" cy="208505"/>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2"/>
            <p:cNvSpPr/>
            <p:nvPr/>
          </p:nvSpPr>
          <p:spPr>
            <a:xfrm>
              <a:off x="1113046" y="3113533"/>
              <a:ext cx="5976542" cy="1637881"/>
            </a:xfrm>
            <a:custGeom>
              <a:avLst/>
              <a:gdLst/>
              <a:ahLst/>
              <a:cxnLst/>
              <a:rect l="l" t="t" r="r" b="b"/>
              <a:pathLst>
                <a:path w="3907790" h="2322829" extrusionOk="0">
                  <a:moveTo>
                    <a:pt x="3520440" y="0"/>
                  </a:moveTo>
                  <a:lnTo>
                    <a:pt x="387108" y="0"/>
                  </a:lnTo>
                  <a:lnTo>
                    <a:pt x="338551" y="3016"/>
                  </a:lnTo>
                  <a:lnTo>
                    <a:pt x="291793" y="11825"/>
                  </a:lnTo>
                  <a:lnTo>
                    <a:pt x="247197" y="26061"/>
                  </a:lnTo>
                  <a:lnTo>
                    <a:pt x="205128" y="45363"/>
                  </a:lnTo>
                  <a:lnTo>
                    <a:pt x="165946" y="69367"/>
                  </a:lnTo>
                  <a:lnTo>
                    <a:pt x="130015" y="97710"/>
                  </a:lnTo>
                  <a:lnTo>
                    <a:pt x="97698" y="130028"/>
                  </a:lnTo>
                  <a:lnTo>
                    <a:pt x="69357" y="165959"/>
                  </a:lnTo>
                  <a:lnTo>
                    <a:pt x="45356" y="205140"/>
                  </a:lnTo>
                  <a:lnTo>
                    <a:pt x="26057" y="247207"/>
                  </a:lnTo>
                  <a:lnTo>
                    <a:pt x="11822" y="291798"/>
                  </a:lnTo>
                  <a:lnTo>
                    <a:pt x="3016" y="338548"/>
                  </a:lnTo>
                  <a:lnTo>
                    <a:pt x="0" y="387096"/>
                  </a:lnTo>
                  <a:lnTo>
                    <a:pt x="0" y="1935480"/>
                  </a:lnTo>
                  <a:lnTo>
                    <a:pt x="3016" y="1984027"/>
                  </a:lnTo>
                  <a:lnTo>
                    <a:pt x="11822" y="2030777"/>
                  </a:lnTo>
                  <a:lnTo>
                    <a:pt x="26057" y="2075368"/>
                  </a:lnTo>
                  <a:lnTo>
                    <a:pt x="45356" y="2117435"/>
                  </a:lnTo>
                  <a:lnTo>
                    <a:pt x="69357" y="2156616"/>
                  </a:lnTo>
                  <a:lnTo>
                    <a:pt x="97698" y="2192547"/>
                  </a:lnTo>
                  <a:lnTo>
                    <a:pt x="130015" y="2224865"/>
                  </a:lnTo>
                  <a:lnTo>
                    <a:pt x="165946" y="2253208"/>
                  </a:lnTo>
                  <a:lnTo>
                    <a:pt x="205128" y="2277212"/>
                  </a:lnTo>
                  <a:lnTo>
                    <a:pt x="247197" y="2296514"/>
                  </a:lnTo>
                  <a:lnTo>
                    <a:pt x="291793" y="2310750"/>
                  </a:lnTo>
                  <a:lnTo>
                    <a:pt x="338551" y="2319559"/>
                  </a:lnTo>
                  <a:lnTo>
                    <a:pt x="387108" y="2322576"/>
                  </a:lnTo>
                  <a:lnTo>
                    <a:pt x="3520440" y="2322576"/>
                  </a:lnTo>
                  <a:lnTo>
                    <a:pt x="3568987" y="2319559"/>
                  </a:lnTo>
                  <a:lnTo>
                    <a:pt x="3615737" y="2310750"/>
                  </a:lnTo>
                  <a:lnTo>
                    <a:pt x="3660328" y="2296514"/>
                  </a:lnTo>
                  <a:lnTo>
                    <a:pt x="3702395" y="2277212"/>
                  </a:lnTo>
                  <a:lnTo>
                    <a:pt x="3741576" y="2253208"/>
                  </a:lnTo>
                  <a:lnTo>
                    <a:pt x="3777507" y="2224865"/>
                  </a:lnTo>
                  <a:lnTo>
                    <a:pt x="3809825" y="2192547"/>
                  </a:lnTo>
                  <a:lnTo>
                    <a:pt x="3838168" y="2156616"/>
                  </a:lnTo>
                  <a:lnTo>
                    <a:pt x="3862172" y="2117435"/>
                  </a:lnTo>
                  <a:lnTo>
                    <a:pt x="3881474" y="2075368"/>
                  </a:lnTo>
                  <a:lnTo>
                    <a:pt x="3895710" y="2030777"/>
                  </a:lnTo>
                  <a:lnTo>
                    <a:pt x="3904519" y="1984027"/>
                  </a:lnTo>
                  <a:lnTo>
                    <a:pt x="3907535" y="1935480"/>
                  </a:lnTo>
                  <a:lnTo>
                    <a:pt x="3907535" y="387096"/>
                  </a:lnTo>
                  <a:lnTo>
                    <a:pt x="3904519" y="338548"/>
                  </a:lnTo>
                  <a:lnTo>
                    <a:pt x="3895710" y="291798"/>
                  </a:lnTo>
                  <a:lnTo>
                    <a:pt x="3881474" y="247207"/>
                  </a:lnTo>
                  <a:lnTo>
                    <a:pt x="3862172" y="205140"/>
                  </a:lnTo>
                  <a:lnTo>
                    <a:pt x="3838168" y="165959"/>
                  </a:lnTo>
                  <a:lnTo>
                    <a:pt x="3809825" y="130028"/>
                  </a:lnTo>
                  <a:lnTo>
                    <a:pt x="3777507" y="97710"/>
                  </a:lnTo>
                  <a:lnTo>
                    <a:pt x="3741576" y="69367"/>
                  </a:lnTo>
                  <a:lnTo>
                    <a:pt x="3702395" y="45363"/>
                  </a:lnTo>
                  <a:lnTo>
                    <a:pt x="3660328" y="26061"/>
                  </a:lnTo>
                  <a:lnTo>
                    <a:pt x="3615737" y="11825"/>
                  </a:lnTo>
                  <a:lnTo>
                    <a:pt x="3568987" y="3016"/>
                  </a:lnTo>
                  <a:lnTo>
                    <a:pt x="3520440" y="0"/>
                  </a:lnTo>
                  <a:close/>
                </a:path>
              </a:pathLst>
            </a:custGeom>
            <a:solidFill>
              <a:srgbClr val="FFFFFF"/>
            </a:solid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IN" sz="1800" b="0" i="0" u="none" strike="noStrike" cap="none" dirty="0">
                  <a:solidFill>
                    <a:schemeClr val="dk1"/>
                  </a:solidFill>
                  <a:latin typeface="Calibri"/>
                  <a:ea typeface="Calibri"/>
                  <a:cs typeface="Calibri"/>
                  <a:sym typeface="Calibri"/>
                </a:rPr>
                <a:t>Analyse top customers in terms of orders and lifetime sales.</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IN" sz="1800"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IN" sz="1800" b="0" i="0" u="none" strike="noStrike" cap="none" dirty="0">
                  <a:solidFill>
                    <a:schemeClr val="dk1"/>
                  </a:solidFill>
                  <a:latin typeface="Calibri"/>
                  <a:ea typeface="Calibri"/>
                  <a:cs typeface="Calibri"/>
                  <a:sym typeface="Calibri"/>
                </a:rPr>
                <a:t>Analyse the sales trend based on Category &amp; sub-category.</a:t>
              </a: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endParaRPr lang="en-IN" sz="1800"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panose="020B0604020202020204" pitchFamily="34" charset="0"/>
                <a:buChar char="•"/>
              </a:pPr>
              <a:r>
                <a:rPr lang="en-IN" sz="1800" b="0" i="0" u="none" strike="noStrike" cap="none" dirty="0">
                  <a:solidFill>
                    <a:schemeClr val="dk1"/>
                  </a:solidFill>
                  <a:latin typeface="Calibri"/>
                  <a:ea typeface="Calibri"/>
                  <a:cs typeface="Calibri"/>
                  <a:sym typeface="Calibri"/>
                </a:rPr>
                <a:t>Analyse top products in eac</a:t>
              </a:r>
              <a:r>
                <a:rPr lang="en-IN" sz="1800" dirty="0">
                  <a:solidFill>
                    <a:schemeClr val="dk1"/>
                  </a:solidFill>
                  <a:latin typeface="Calibri"/>
                  <a:ea typeface="Calibri"/>
                  <a:cs typeface="Calibri"/>
                  <a:sym typeface="Calibri"/>
                </a:rPr>
                <a:t>h category </a:t>
              </a:r>
              <a:r>
                <a:rPr lang="en-IN" sz="1800" b="0" i="0" u="none" strike="noStrike" cap="none" dirty="0">
                  <a:solidFill>
                    <a:schemeClr val="dk1"/>
                  </a:solidFill>
                  <a:latin typeface="Calibri"/>
                  <a:ea typeface="Calibri"/>
                  <a:cs typeface="Calibri"/>
                  <a:sym typeface="Calibri"/>
                </a:rPr>
                <a:t>based on their sales</a:t>
              </a:r>
              <a:endParaRPr sz="1800" b="0" i="0" u="none" strike="noStrike" cap="none" dirty="0">
                <a:solidFill>
                  <a:schemeClr val="dk1"/>
                </a:solidFill>
                <a:latin typeface="Calibri"/>
                <a:ea typeface="Calibri"/>
                <a:cs typeface="Calibri"/>
                <a:sym typeface="Calibri"/>
              </a:endParaRPr>
            </a:p>
          </p:txBody>
        </p:sp>
        <p:sp>
          <p:nvSpPr>
            <p:cNvPr id="113" name="Google Shape;113;p2"/>
            <p:cNvSpPr/>
            <p:nvPr/>
          </p:nvSpPr>
          <p:spPr>
            <a:xfrm>
              <a:off x="809243" y="2779776"/>
              <a:ext cx="6669493" cy="2322830"/>
            </a:xfrm>
            <a:custGeom>
              <a:avLst/>
              <a:gdLst/>
              <a:ahLst/>
              <a:cxnLst/>
              <a:rect l="l" t="t" r="r" b="b"/>
              <a:pathLst>
                <a:path w="3907790" h="2322829" extrusionOk="0">
                  <a:moveTo>
                    <a:pt x="0" y="387096"/>
                  </a:moveTo>
                  <a:lnTo>
                    <a:pt x="3016" y="338548"/>
                  </a:lnTo>
                  <a:lnTo>
                    <a:pt x="11822" y="291798"/>
                  </a:lnTo>
                  <a:lnTo>
                    <a:pt x="26057" y="247207"/>
                  </a:lnTo>
                  <a:lnTo>
                    <a:pt x="45356" y="205140"/>
                  </a:lnTo>
                  <a:lnTo>
                    <a:pt x="69357" y="165959"/>
                  </a:lnTo>
                  <a:lnTo>
                    <a:pt x="97698" y="130028"/>
                  </a:lnTo>
                  <a:lnTo>
                    <a:pt x="130015" y="97710"/>
                  </a:lnTo>
                  <a:lnTo>
                    <a:pt x="165946" y="69367"/>
                  </a:lnTo>
                  <a:lnTo>
                    <a:pt x="205128" y="45363"/>
                  </a:lnTo>
                  <a:lnTo>
                    <a:pt x="247197" y="26061"/>
                  </a:lnTo>
                  <a:lnTo>
                    <a:pt x="291793" y="11825"/>
                  </a:lnTo>
                  <a:lnTo>
                    <a:pt x="338551" y="3016"/>
                  </a:lnTo>
                  <a:lnTo>
                    <a:pt x="387108" y="0"/>
                  </a:lnTo>
                  <a:lnTo>
                    <a:pt x="3520440" y="0"/>
                  </a:lnTo>
                  <a:lnTo>
                    <a:pt x="3568987" y="3016"/>
                  </a:lnTo>
                  <a:lnTo>
                    <a:pt x="3615737" y="11825"/>
                  </a:lnTo>
                  <a:lnTo>
                    <a:pt x="3660328" y="26061"/>
                  </a:lnTo>
                  <a:lnTo>
                    <a:pt x="3702395" y="45363"/>
                  </a:lnTo>
                  <a:lnTo>
                    <a:pt x="3741576" y="69367"/>
                  </a:lnTo>
                  <a:lnTo>
                    <a:pt x="3777507" y="97710"/>
                  </a:lnTo>
                  <a:lnTo>
                    <a:pt x="3809825" y="130028"/>
                  </a:lnTo>
                  <a:lnTo>
                    <a:pt x="3838168" y="165959"/>
                  </a:lnTo>
                  <a:lnTo>
                    <a:pt x="3862172" y="205140"/>
                  </a:lnTo>
                  <a:lnTo>
                    <a:pt x="3881474" y="247207"/>
                  </a:lnTo>
                  <a:lnTo>
                    <a:pt x="3895710" y="291798"/>
                  </a:lnTo>
                  <a:lnTo>
                    <a:pt x="3904519" y="338548"/>
                  </a:lnTo>
                  <a:lnTo>
                    <a:pt x="3907535" y="387096"/>
                  </a:lnTo>
                  <a:lnTo>
                    <a:pt x="3907535" y="1935480"/>
                  </a:lnTo>
                  <a:lnTo>
                    <a:pt x="3904519" y="1984027"/>
                  </a:lnTo>
                  <a:lnTo>
                    <a:pt x="3895710" y="2030777"/>
                  </a:lnTo>
                  <a:lnTo>
                    <a:pt x="3881474" y="2075368"/>
                  </a:lnTo>
                  <a:lnTo>
                    <a:pt x="3862172" y="2117435"/>
                  </a:lnTo>
                  <a:lnTo>
                    <a:pt x="3838168" y="2156616"/>
                  </a:lnTo>
                  <a:lnTo>
                    <a:pt x="3809825" y="2192547"/>
                  </a:lnTo>
                  <a:lnTo>
                    <a:pt x="3777507" y="2224865"/>
                  </a:lnTo>
                  <a:lnTo>
                    <a:pt x="3741576" y="2253208"/>
                  </a:lnTo>
                  <a:lnTo>
                    <a:pt x="3702395" y="2277212"/>
                  </a:lnTo>
                  <a:lnTo>
                    <a:pt x="3660328" y="2296514"/>
                  </a:lnTo>
                  <a:lnTo>
                    <a:pt x="3615737" y="2310750"/>
                  </a:lnTo>
                  <a:lnTo>
                    <a:pt x="3568987" y="2319559"/>
                  </a:lnTo>
                  <a:lnTo>
                    <a:pt x="3520440" y="2322576"/>
                  </a:lnTo>
                  <a:lnTo>
                    <a:pt x="387108" y="2322576"/>
                  </a:lnTo>
                  <a:lnTo>
                    <a:pt x="338551" y="2319559"/>
                  </a:lnTo>
                  <a:lnTo>
                    <a:pt x="291793" y="2310750"/>
                  </a:lnTo>
                  <a:lnTo>
                    <a:pt x="247197" y="2296514"/>
                  </a:lnTo>
                  <a:lnTo>
                    <a:pt x="205128" y="2277212"/>
                  </a:lnTo>
                  <a:lnTo>
                    <a:pt x="165946" y="2253208"/>
                  </a:lnTo>
                  <a:lnTo>
                    <a:pt x="130015" y="2224865"/>
                  </a:lnTo>
                  <a:lnTo>
                    <a:pt x="97698" y="2192547"/>
                  </a:lnTo>
                  <a:lnTo>
                    <a:pt x="69357" y="2156616"/>
                  </a:lnTo>
                  <a:lnTo>
                    <a:pt x="45356" y="2117435"/>
                  </a:lnTo>
                  <a:lnTo>
                    <a:pt x="26057" y="2075368"/>
                  </a:lnTo>
                  <a:lnTo>
                    <a:pt x="11822" y="2030777"/>
                  </a:lnTo>
                  <a:lnTo>
                    <a:pt x="3016" y="1984027"/>
                  </a:lnTo>
                  <a:lnTo>
                    <a:pt x="0" y="1935480"/>
                  </a:lnTo>
                  <a:lnTo>
                    <a:pt x="0" y="387096"/>
                  </a:lnTo>
                  <a:close/>
                </a:path>
              </a:pathLst>
            </a:custGeom>
            <a:noFill/>
            <a:ln w="12700" cap="flat" cmpd="sng">
              <a:solidFill>
                <a:srgbClr val="E7AD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7"/>
        <p:cNvGrpSpPr/>
        <p:nvPr/>
      </p:nvGrpSpPr>
      <p:grpSpPr>
        <a:xfrm>
          <a:off x="0" y="0"/>
          <a:ext cx="0" cy="0"/>
          <a:chOff x="0" y="0"/>
          <a:chExt cx="0" cy="0"/>
        </a:xfrm>
      </p:grpSpPr>
      <p:sp>
        <p:nvSpPr>
          <p:cNvPr id="118" name="Google Shape;118;p3"/>
          <p:cNvSpPr txBox="1">
            <a:spLocks noGrp="1"/>
          </p:cNvSpPr>
          <p:nvPr>
            <p:ph type="title"/>
          </p:nvPr>
        </p:nvSpPr>
        <p:spPr>
          <a:xfrm>
            <a:off x="874267" y="858392"/>
            <a:ext cx="4881245" cy="7569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a:solidFill>
                  <a:srgbClr val="000000"/>
                </a:solidFill>
              </a:rPr>
              <a:t>PROJECT OVERVIEW</a:t>
            </a:r>
            <a:endParaRPr/>
          </a:p>
        </p:txBody>
      </p:sp>
      <p:grpSp>
        <p:nvGrpSpPr>
          <p:cNvPr id="119" name="Google Shape;119;p3"/>
          <p:cNvGrpSpPr/>
          <p:nvPr/>
        </p:nvGrpSpPr>
        <p:grpSpPr>
          <a:xfrm>
            <a:off x="401097" y="1615312"/>
            <a:ext cx="11695176" cy="4732020"/>
            <a:chOff x="0" y="1997964"/>
            <a:chExt cx="11695176" cy="4732020"/>
          </a:xfrm>
        </p:grpSpPr>
        <p:sp>
          <p:nvSpPr>
            <p:cNvPr id="120" name="Google Shape;120;p3"/>
            <p:cNvSpPr/>
            <p:nvPr/>
          </p:nvSpPr>
          <p:spPr>
            <a:xfrm>
              <a:off x="0" y="1999488"/>
              <a:ext cx="11454765" cy="782320"/>
            </a:xfrm>
            <a:custGeom>
              <a:avLst/>
              <a:gdLst/>
              <a:ahLst/>
              <a:cxnLst/>
              <a:rect l="l" t="t" r="r" b="b"/>
              <a:pathLst>
                <a:path w="11454765" h="782319" extrusionOk="0">
                  <a:moveTo>
                    <a:pt x="11454384" y="0"/>
                  </a:moveTo>
                  <a:lnTo>
                    <a:pt x="0" y="0"/>
                  </a:lnTo>
                  <a:lnTo>
                    <a:pt x="0" y="781812"/>
                  </a:lnTo>
                  <a:lnTo>
                    <a:pt x="11454384" y="781812"/>
                  </a:lnTo>
                  <a:lnTo>
                    <a:pt x="11454384"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3"/>
            <p:cNvSpPr/>
            <p:nvPr/>
          </p:nvSpPr>
          <p:spPr>
            <a:xfrm>
              <a:off x="0" y="2188464"/>
              <a:ext cx="11515344" cy="454152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 name="Google Shape;122;p3"/>
            <p:cNvSpPr/>
            <p:nvPr/>
          </p:nvSpPr>
          <p:spPr>
            <a:xfrm>
              <a:off x="0" y="2203704"/>
              <a:ext cx="11383010" cy="4267200"/>
            </a:xfrm>
            <a:custGeom>
              <a:avLst/>
              <a:gdLst/>
              <a:ahLst/>
              <a:cxnLst/>
              <a:rect l="l" t="t" r="r" b="b"/>
              <a:pathLst>
                <a:path w="11383010" h="4267200" extrusionOk="0">
                  <a:moveTo>
                    <a:pt x="11382756" y="0"/>
                  </a:moveTo>
                  <a:lnTo>
                    <a:pt x="0" y="0"/>
                  </a:lnTo>
                  <a:lnTo>
                    <a:pt x="0" y="4267200"/>
                  </a:lnTo>
                  <a:lnTo>
                    <a:pt x="11382756" y="4267200"/>
                  </a:lnTo>
                  <a:lnTo>
                    <a:pt x="1138275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 name="Google Shape;123;p3"/>
            <p:cNvSpPr/>
            <p:nvPr/>
          </p:nvSpPr>
          <p:spPr>
            <a:xfrm>
              <a:off x="11542776" y="1997964"/>
              <a:ext cx="152400" cy="782320"/>
            </a:xfrm>
            <a:custGeom>
              <a:avLst/>
              <a:gdLst/>
              <a:ahLst/>
              <a:cxnLst/>
              <a:rect l="l" t="t" r="r" b="b"/>
              <a:pathLst>
                <a:path w="152400" h="782319" extrusionOk="0">
                  <a:moveTo>
                    <a:pt x="152400" y="0"/>
                  </a:moveTo>
                  <a:lnTo>
                    <a:pt x="0" y="0"/>
                  </a:lnTo>
                  <a:lnTo>
                    <a:pt x="0" y="781812"/>
                  </a:lnTo>
                  <a:lnTo>
                    <a:pt x="152400" y="781812"/>
                  </a:lnTo>
                  <a:lnTo>
                    <a:pt x="152400"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 name="Google Shape;124;p3"/>
            <p:cNvSpPr/>
            <p:nvPr/>
          </p:nvSpPr>
          <p:spPr>
            <a:xfrm>
              <a:off x="6406896" y="3384804"/>
              <a:ext cx="4531360" cy="1524128"/>
            </a:xfrm>
            <a:custGeom>
              <a:avLst/>
              <a:gdLst/>
              <a:ahLst/>
              <a:cxnLst/>
              <a:rect l="l" t="t" r="r" b="b"/>
              <a:pathLst>
                <a:path w="4531359" h="1216660" extrusionOk="0">
                  <a:moveTo>
                    <a:pt x="4328159" y="0"/>
                  </a:moveTo>
                  <a:lnTo>
                    <a:pt x="202692" y="0"/>
                  </a:lnTo>
                  <a:lnTo>
                    <a:pt x="156234" y="5356"/>
                  </a:lnTo>
                  <a:lnTo>
                    <a:pt x="113577" y="20611"/>
                  </a:lnTo>
                  <a:lnTo>
                    <a:pt x="75942" y="44547"/>
                  </a:lnTo>
                  <a:lnTo>
                    <a:pt x="44547" y="75942"/>
                  </a:lnTo>
                  <a:lnTo>
                    <a:pt x="20611" y="113577"/>
                  </a:lnTo>
                  <a:lnTo>
                    <a:pt x="5356" y="156234"/>
                  </a:lnTo>
                  <a:lnTo>
                    <a:pt x="0" y="202692"/>
                  </a:lnTo>
                  <a:lnTo>
                    <a:pt x="0" y="1013460"/>
                  </a:lnTo>
                  <a:lnTo>
                    <a:pt x="5356" y="1059917"/>
                  </a:lnTo>
                  <a:lnTo>
                    <a:pt x="20611" y="1102574"/>
                  </a:lnTo>
                  <a:lnTo>
                    <a:pt x="44547" y="1140209"/>
                  </a:lnTo>
                  <a:lnTo>
                    <a:pt x="75942" y="1171604"/>
                  </a:lnTo>
                  <a:lnTo>
                    <a:pt x="113577" y="1195540"/>
                  </a:lnTo>
                  <a:lnTo>
                    <a:pt x="156234" y="1210795"/>
                  </a:lnTo>
                  <a:lnTo>
                    <a:pt x="202692" y="1216152"/>
                  </a:lnTo>
                  <a:lnTo>
                    <a:pt x="4328159" y="1216152"/>
                  </a:lnTo>
                  <a:lnTo>
                    <a:pt x="4374617" y="1210795"/>
                  </a:lnTo>
                  <a:lnTo>
                    <a:pt x="4417274" y="1195540"/>
                  </a:lnTo>
                  <a:lnTo>
                    <a:pt x="4454909" y="1171604"/>
                  </a:lnTo>
                  <a:lnTo>
                    <a:pt x="4486304" y="1140209"/>
                  </a:lnTo>
                  <a:lnTo>
                    <a:pt x="4510240" y="1102574"/>
                  </a:lnTo>
                  <a:lnTo>
                    <a:pt x="4525495" y="1059917"/>
                  </a:lnTo>
                  <a:lnTo>
                    <a:pt x="4530852" y="1013460"/>
                  </a:lnTo>
                  <a:lnTo>
                    <a:pt x="4530852" y="202692"/>
                  </a:lnTo>
                  <a:lnTo>
                    <a:pt x="4525495" y="156234"/>
                  </a:lnTo>
                  <a:lnTo>
                    <a:pt x="4510240" y="113577"/>
                  </a:lnTo>
                  <a:lnTo>
                    <a:pt x="4486304" y="75942"/>
                  </a:lnTo>
                  <a:lnTo>
                    <a:pt x="4454909" y="44547"/>
                  </a:lnTo>
                  <a:lnTo>
                    <a:pt x="4417274" y="20611"/>
                  </a:lnTo>
                  <a:lnTo>
                    <a:pt x="4374617" y="5356"/>
                  </a:lnTo>
                  <a:lnTo>
                    <a:pt x="4328159" y="0"/>
                  </a:lnTo>
                  <a:close/>
                </a:path>
              </a:pathLst>
            </a:custGeom>
            <a:solidFill>
              <a:srgbClr val="5B9BD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25" name="Google Shape;125;p3"/>
            <p:cNvSpPr/>
            <p:nvPr/>
          </p:nvSpPr>
          <p:spPr>
            <a:xfrm>
              <a:off x="6406896" y="3384804"/>
              <a:ext cx="4531360" cy="1524127"/>
            </a:xfrm>
            <a:custGeom>
              <a:avLst/>
              <a:gdLst/>
              <a:ahLst/>
              <a:cxnLst/>
              <a:rect l="l" t="t" r="r" b="b"/>
              <a:pathLst>
                <a:path w="4531359" h="1216660" extrusionOk="0">
                  <a:moveTo>
                    <a:pt x="0" y="202692"/>
                  </a:moveTo>
                  <a:lnTo>
                    <a:pt x="5356" y="156234"/>
                  </a:lnTo>
                  <a:lnTo>
                    <a:pt x="20611" y="113577"/>
                  </a:lnTo>
                  <a:lnTo>
                    <a:pt x="44547" y="75942"/>
                  </a:lnTo>
                  <a:lnTo>
                    <a:pt x="75942" y="44547"/>
                  </a:lnTo>
                  <a:lnTo>
                    <a:pt x="113577" y="20611"/>
                  </a:lnTo>
                  <a:lnTo>
                    <a:pt x="156234" y="5356"/>
                  </a:lnTo>
                  <a:lnTo>
                    <a:pt x="202692" y="0"/>
                  </a:lnTo>
                  <a:lnTo>
                    <a:pt x="4328159" y="0"/>
                  </a:lnTo>
                  <a:lnTo>
                    <a:pt x="4374617" y="5356"/>
                  </a:lnTo>
                  <a:lnTo>
                    <a:pt x="4417274" y="20611"/>
                  </a:lnTo>
                  <a:lnTo>
                    <a:pt x="4454909" y="44547"/>
                  </a:lnTo>
                  <a:lnTo>
                    <a:pt x="4486304" y="75942"/>
                  </a:lnTo>
                  <a:lnTo>
                    <a:pt x="4510240" y="113577"/>
                  </a:lnTo>
                  <a:lnTo>
                    <a:pt x="4525495" y="156234"/>
                  </a:lnTo>
                  <a:lnTo>
                    <a:pt x="4530852" y="202692"/>
                  </a:lnTo>
                  <a:lnTo>
                    <a:pt x="4530852" y="1013460"/>
                  </a:lnTo>
                  <a:lnTo>
                    <a:pt x="4525495" y="1059917"/>
                  </a:lnTo>
                  <a:lnTo>
                    <a:pt x="4510240" y="1102574"/>
                  </a:lnTo>
                  <a:lnTo>
                    <a:pt x="4486304" y="1140209"/>
                  </a:lnTo>
                  <a:lnTo>
                    <a:pt x="4454909" y="1171604"/>
                  </a:lnTo>
                  <a:lnTo>
                    <a:pt x="4417274" y="1195540"/>
                  </a:lnTo>
                  <a:lnTo>
                    <a:pt x="4374617" y="1210795"/>
                  </a:lnTo>
                  <a:lnTo>
                    <a:pt x="4328159" y="1216152"/>
                  </a:lnTo>
                  <a:lnTo>
                    <a:pt x="202692" y="1216152"/>
                  </a:lnTo>
                  <a:lnTo>
                    <a:pt x="156234" y="1210795"/>
                  </a:lnTo>
                  <a:lnTo>
                    <a:pt x="113577" y="1195540"/>
                  </a:lnTo>
                  <a:lnTo>
                    <a:pt x="75942" y="1171604"/>
                  </a:lnTo>
                  <a:lnTo>
                    <a:pt x="44547" y="1140209"/>
                  </a:lnTo>
                  <a:lnTo>
                    <a:pt x="20611" y="1102574"/>
                  </a:lnTo>
                  <a:lnTo>
                    <a:pt x="5356" y="1059917"/>
                  </a:lnTo>
                  <a:lnTo>
                    <a:pt x="0" y="1013460"/>
                  </a:lnTo>
                  <a:lnTo>
                    <a:pt x="0" y="202692"/>
                  </a:lnTo>
                  <a:close/>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26" name="Google Shape;126;p3"/>
          <p:cNvSpPr txBox="1"/>
          <p:nvPr/>
        </p:nvSpPr>
        <p:spPr>
          <a:xfrm>
            <a:off x="6967880" y="2632984"/>
            <a:ext cx="4139565" cy="2077043"/>
          </a:xfrm>
          <a:prstGeom prst="rect">
            <a:avLst/>
          </a:prstGeom>
          <a:noFill/>
          <a:ln>
            <a:noFill/>
          </a:ln>
        </p:spPr>
        <p:txBody>
          <a:bodyPr spcFirstLastPara="1" wrap="square" lIns="0" tIns="38100" rIns="0" bIns="0" anchor="t" anchorCtr="0">
            <a:spAutoFit/>
          </a:bodyPr>
          <a:lstStyle/>
          <a:p>
            <a:pPr marL="12700" marR="5080" lvl="0" indent="0" algn="just" rtl="0">
              <a:lnSpc>
                <a:spcPct val="91700"/>
              </a:lnSpc>
              <a:spcBef>
                <a:spcPts val="0"/>
              </a:spcBef>
              <a:spcAft>
                <a:spcPts val="0"/>
              </a:spcAft>
              <a:buClr>
                <a:srgbClr val="000000"/>
              </a:buClr>
              <a:buSzPts val="1400"/>
              <a:buFont typeface="Arial"/>
              <a:buNone/>
            </a:pPr>
            <a:r>
              <a:rPr lang="en-GB" sz="1800" b="1" i="0" u="none" strike="noStrike" cap="none" dirty="0">
                <a:solidFill>
                  <a:schemeClr val="tx1"/>
                </a:solidFill>
                <a:latin typeface="Carlito"/>
                <a:ea typeface="Carlito"/>
                <a:cs typeface="Carlito"/>
                <a:sym typeface="Carlito"/>
              </a:rPr>
              <a:t>Description</a:t>
            </a:r>
          </a:p>
          <a:p>
            <a:pPr marL="298450" marR="5080" lvl="0" indent="-285750" algn="just" rtl="0">
              <a:lnSpc>
                <a:spcPct val="91700"/>
              </a:lnSpc>
              <a:spcBef>
                <a:spcPts val="0"/>
              </a:spcBef>
              <a:spcAft>
                <a:spcPts val="0"/>
              </a:spcAft>
              <a:buClr>
                <a:srgbClr val="000000"/>
              </a:buClr>
              <a:buSzPts val="1400"/>
              <a:buFont typeface="Arial" panose="020B0604020202020204" pitchFamily="34" charset="0"/>
              <a:buChar char="•"/>
            </a:pPr>
            <a:endParaRPr lang="en-GB" dirty="0">
              <a:solidFill>
                <a:schemeClr val="tx1"/>
              </a:solidFill>
              <a:latin typeface="Carlito"/>
              <a:ea typeface="Carlito"/>
              <a:cs typeface="Carlito"/>
              <a:sym typeface="Carlito"/>
            </a:endParaRPr>
          </a:p>
          <a:p>
            <a:pPr marL="298450" marR="5080" lvl="0" indent="-285750" algn="just" rtl="0">
              <a:lnSpc>
                <a:spcPct val="91700"/>
              </a:lnSpc>
              <a:spcBef>
                <a:spcPts val="0"/>
              </a:spcBef>
              <a:spcAft>
                <a:spcPts val="0"/>
              </a:spcAft>
              <a:buClr>
                <a:srgbClr val="000000"/>
              </a:buClr>
              <a:buSzPts val="1400"/>
              <a:buFont typeface="Arial" panose="020B0604020202020204" pitchFamily="34" charset="0"/>
              <a:buChar char="•"/>
            </a:pPr>
            <a:r>
              <a:rPr lang="en-GB" dirty="0">
                <a:solidFill>
                  <a:schemeClr val="tx1"/>
                </a:solidFill>
                <a:latin typeface="Carlito"/>
                <a:ea typeface="Carlito"/>
                <a:cs typeface="Carlito"/>
                <a:sym typeface="Carlito"/>
              </a:rPr>
              <a:t>This case study consists of 3 tables of sales data from 4  years between 2014 to 2017  </a:t>
            </a:r>
          </a:p>
          <a:p>
            <a:pPr marL="298450" marR="5080" lvl="0" indent="-285750" algn="just" rtl="0">
              <a:lnSpc>
                <a:spcPct val="91700"/>
              </a:lnSpc>
              <a:spcBef>
                <a:spcPts val="0"/>
              </a:spcBef>
              <a:spcAft>
                <a:spcPts val="0"/>
              </a:spcAft>
              <a:buClr>
                <a:srgbClr val="000000"/>
              </a:buClr>
              <a:buSzPts val="1400"/>
              <a:buFont typeface="Arial" panose="020B0604020202020204" pitchFamily="34" charset="0"/>
              <a:buChar char="•"/>
            </a:pPr>
            <a:r>
              <a:rPr lang="en-GB" dirty="0">
                <a:solidFill>
                  <a:schemeClr val="tx1"/>
                </a:solidFill>
                <a:latin typeface="Carlito"/>
                <a:ea typeface="Carlito"/>
                <a:cs typeface="Carlito"/>
                <a:sym typeface="Carlito"/>
              </a:rPr>
              <a:t> These tables consist of details such as Customer name, Customer ID, Sales, Region, City, Segment, Category, Subcategory &amp; Product name, profit, returns, segment. </a:t>
            </a:r>
          </a:p>
          <a:p>
            <a:pPr marL="12700" marR="5080" lvl="0" indent="0" algn="just" rtl="0">
              <a:lnSpc>
                <a:spcPct val="91700"/>
              </a:lnSpc>
              <a:spcBef>
                <a:spcPts val="0"/>
              </a:spcBef>
              <a:spcAft>
                <a:spcPts val="0"/>
              </a:spcAft>
              <a:buClr>
                <a:srgbClr val="000000"/>
              </a:buClr>
              <a:buSzPts val="1400"/>
              <a:buFont typeface="Arial"/>
              <a:buNone/>
            </a:pPr>
            <a:endParaRPr lang="en-GB" dirty="0">
              <a:solidFill>
                <a:srgbClr val="FFFFFF"/>
              </a:solidFill>
              <a:latin typeface="Carlito"/>
              <a:ea typeface="Carlito"/>
              <a:cs typeface="Carlito"/>
              <a:sym typeface="Carlito"/>
            </a:endParaRPr>
          </a:p>
          <a:p>
            <a:pPr marL="12700" marR="5080" lvl="0" indent="0" algn="just" rtl="0">
              <a:lnSpc>
                <a:spcPct val="91700"/>
              </a:lnSpc>
              <a:spcBef>
                <a:spcPts val="0"/>
              </a:spcBef>
              <a:spcAft>
                <a:spcPts val="0"/>
              </a:spcAft>
              <a:buClr>
                <a:srgbClr val="000000"/>
              </a:buClr>
              <a:buSzPts val="1400"/>
              <a:buFont typeface="Arial"/>
              <a:buNone/>
            </a:pPr>
            <a:endParaRPr sz="1400" b="0" i="0" u="none" strike="noStrike" cap="none" dirty="0">
              <a:solidFill>
                <a:schemeClr val="dk1"/>
              </a:solidFill>
              <a:latin typeface="Carlito"/>
              <a:ea typeface="Carlito"/>
              <a:cs typeface="Carlito"/>
              <a:sym typeface="Carlito"/>
            </a:endParaRPr>
          </a:p>
        </p:txBody>
      </p:sp>
      <p:sp>
        <p:nvSpPr>
          <p:cNvPr id="127" name="Google Shape;127;p3"/>
          <p:cNvSpPr/>
          <p:nvPr/>
        </p:nvSpPr>
        <p:spPr>
          <a:xfrm>
            <a:off x="809244" y="2659379"/>
            <a:ext cx="4246245" cy="0"/>
          </a:xfrm>
          <a:custGeom>
            <a:avLst/>
            <a:gdLst/>
            <a:ahLst/>
            <a:cxnLst/>
            <a:rect l="l" t="t" r="r" b="b"/>
            <a:pathLst>
              <a:path w="4246245" h="120000" extrusionOk="0">
                <a:moveTo>
                  <a:pt x="0" y="0"/>
                </a:moveTo>
                <a:lnTo>
                  <a:pt x="4245864" y="0"/>
                </a:lnTo>
              </a:path>
            </a:pathLst>
          </a:custGeom>
          <a:noFill/>
          <a:ln w="12700"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8" name="Google Shape;128;p3"/>
          <p:cNvSpPr txBox="1"/>
          <p:nvPr/>
        </p:nvSpPr>
        <p:spPr>
          <a:xfrm>
            <a:off x="864514" y="2632984"/>
            <a:ext cx="3559810" cy="772160"/>
          </a:xfrm>
          <a:prstGeom prst="rect">
            <a:avLst/>
          </a:prstGeom>
          <a:noFill/>
          <a:ln>
            <a:noFill/>
          </a:ln>
        </p:spPr>
        <p:txBody>
          <a:bodyPr spcFirstLastPara="1" wrap="square" lIns="0" tIns="57775"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Carlito"/>
                <a:ea typeface="Carlito"/>
                <a:cs typeface="Carlito"/>
                <a:sym typeface="Carlito"/>
              </a:rPr>
              <a:t>Project</a:t>
            </a:r>
            <a:endParaRPr sz="18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480"/>
              </a:spcBef>
              <a:spcAft>
                <a:spcPts val="0"/>
              </a:spcAft>
              <a:buClr>
                <a:srgbClr val="000000"/>
              </a:buClr>
              <a:buSzPts val="2400"/>
              <a:buFont typeface="Arial"/>
              <a:buNone/>
            </a:pPr>
            <a:r>
              <a:rPr lang="en-GB" sz="2400" b="0" i="0" u="none" strike="noStrike" cap="none" dirty="0">
                <a:solidFill>
                  <a:srgbClr val="006FC0"/>
                </a:solidFill>
                <a:latin typeface="Carlito"/>
                <a:ea typeface="Carlito"/>
                <a:cs typeface="Carlito"/>
                <a:sym typeface="Carlito"/>
              </a:rPr>
              <a:t>Sales Order Analysis</a:t>
            </a:r>
            <a:endParaRPr sz="2400" b="0" i="0" u="none" strike="noStrike" cap="none" dirty="0">
              <a:solidFill>
                <a:schemeClr val="dk1"/>
              </a:solidFill>
              <a:latin typeface="Carlito"/>
              <a:ea typeface="Carlito"/>
              <a:cs typeface="Carlito"/>
              <a:sym typeface="Carlito"/>
            </a:endParaRPr>
          </a:p>
        </p:txBody>
      </p:sp>
      <p:sp>
        <p:nvSpPr>
          <p:cNvPr id="129" name="Google Shape;129;p3"/>
          <p:cNvSpPr/>
          <p:nvPr/>
        </p:nvSpPr>
        <p:spPr>
          <a:xfrm>
            <a:off x="809244" y="3593591"/>
            <a:ext cx="4246245" cy="0"/>
          </a:xfrm>
          <a:custGeom>
            <a:avLst/>
            <a:gdLst/>
            <a:ahLst/>
            <a:cxnLst/>
            <a:rect l="l" t="t" r="r" b="b"/>
            <a:pathLst>
              <a:path w="4246245" h="120000" extrusionOk="0">
                <a:moveTo>
                  <a:pt x="0" y="0"/>
                </a:moveTo>
                <a:lnTo>
                  <a:pt x="4245864" y="0"/>
                </a:lnTo>
              </a:path>
            </a:pathLst>
          </a:custGeom>
          <a:noFill/>
          <a:ln w="12700"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0" name="Google Shape;130;p3"/>
          <p:cNvSpPr txBox="1"/>
          <p:nvPr/>
        </p:nvSpPr>
        <p:spPr>
          <a:xfrm>
            <a:off x="864514" y="3577512"/>
            <a:ext cx="2391410" cy="813435"/>
          </a:xfrm>
          <a:prstGeom prst="rect">
            <a:avLst/>
          </a:prstGeom>
          <a:noFill/>
          <a:ln>
            <a:noFill/>
          </a:ln>
        </p:spPr>
        <p:txBody>
          <a:bodyPr spcFirstLastPara="1" wrap="square" lIns="0" tIns="4635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Carlito"/>
                <a:ea typeface="Carlito"/>
                <a:cs typeface="Carlito"/>
                <a:sym typeface="Carlito"/>
              </a:rPr>
              <a:t>Conducted By</a:t>
            </a:r>
            <a:endParaRPr sz="18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420"/>
              </a:spcBef>
              <a:spcAft>
                <a:spcPts val="0"/>
              </a:spcAft>
              <a:buClr>
                <a:srgbClr val="000000"/>
              </a:buClr>
              <a:buSzPts val="2800"/>
              <a:buFont typeface="Arial"/>
              <a:buNone/>
            </a:pPr>
            <a:r>
              <a:rPr lang="en-GB" sz="2800" b="0" i="0" u="none" strike="noStrike" cap="none" dirty="0">
                <a:solidFill>
                  <a:srgbClr val="006FC0"/>
                </a:solidFill>
                <a:latin typeface="Carlito"/>
                <a:ea typeface="Carlito"/>
                <a:cs typeface="Carlito"/>
                <a:sym typeface="Carlito"/>
              </a:rPr>
              <a:t>Rakesh Kambar</a:t>
            </a:r>
            <a:endParaRPr sz="2800" b="0" i="0" u="none" strike="noStrike" cap="none" dirty="0">
              <a:solidFill>
                <a:schemeClr val="dk1"/>
              </a:solidFill>
              <a:latin typeface="Carlito"/>
              <a:ea typeface="Carlito"/>
              <a:cs typeface="Carlito"/>
              <a:sym typeface="Carlito"/>
            </a:endParaRPr>
          </a:p>
        </p:txBody>
      </p:sp>
      <p:sp>
        <p:nvSpPr>
          <p:cNvPr id="131" name="Google Shape;131;p3"/>
          <p:cNvSpPr/>
          <p:nvPr/>
        </p:nvSpPr>
        <p:spPr>
          <a:xfrm>
            <a:off x="809244" y="4526279"/>
            <a:ext cx="4246245" cy="0"/>
          </a:xfrm>
          <a:custGeom>
            <a:avLst/>
            <a:gdLst/>
            <a:ahLst/>
            <a:cxnLst/>
            <a:rect l="l" t="t" r="r" b="b"/>
            <a:pathLst>
              <a:path w="4246245" h="120000" extrusionOk="0">
                <a:moveTo>
                  <a:pt x="0" y="0"/>
                </a:moveTo>
                <a:lnTo>
                  <a:pt x="4245864" y="0"/>
                </a:lnTo>
              </a:path>
            </a:pathLst>
          </a:custGeom>
          <a:noFill/>
          <a:ln w="12700" cap="flat" cmpd="sng">
            <a:solidFill>
              <a:srgbClr val="4471C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2" name="Google Shape;132;p3"/>
          <p:cNvSpPr txBox="1"/>
          <p:nvPr/>
        </p:nvSpPr>
        <p:spPr>
          <a:xfrm>
            <a:off x="864514" y="4483349"/>
            <a:ext cx="3836035" cy="693118"/>
          </a:xfrm>
          <a:prstGeom prst="rect">
            <a:avLst/>
          </a:prstGeom>
          <a:noFill/>
          <a:ln>
            <a:noFill/>
          </a:ln>
        </p:spPr>
        <p:txBody>
          <a:bodyPr spcFirstLastPara="1" wrap="square" lIns="0" tIns="74275"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Carlito"/>
                <a:ea typeface="Carlito"/>
                <a:cs typeface="Carlito"/>
                <a:sym typeface="Carlito"/>
              </a:rPr>
              <a:t>Data Source</a:t>
            </a:r>
            <a:endParaRPr sz="18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545"/>
              </a:spcBef>
              <a:spcAft>
                <a:spcPts val="0"/>
              </a:spcAft>
              <a:buClr>
                <a:srgbClr val="000000"/>
              </a:buClr>
              <a:buSzPts val="1600"/>
              <a:buFont typeface="Arial"/>
              <a:buNone/>
            </a:pPr>
            <a:r>
              <a:rPr lang="en-IN" sz="1800" b="0" i="0" u="none" strike="noStrike" cap="none" dirty="0">
                <a:solidFill>
                  <a:schemeClr val="dk1"/>
                </a:solidFill>
                <a:latin typeface="Carlito"/>
                <a:ea typeface="Carlito"/>
                <a:cs typeface="Carlito"/>
                <a:sym typeface="Carlito"/>
              </a:rPr>
              <a:t>Learnbay</a:t>
            </a:r>
            <a:endParaRPr sz="1800" b="0" i="0" u="none" strike="noStrike" cap="none" dirty="0">
              <a:solidFill>
                <a:schemeClr val="dk1"/>
              </a:solidFill>
              <a:latin typeface="Carlito"/>
              <a:ea typeface="Carlito"/>
              <a:cs typeface="Carlito"/>
              <a:sym typeface="Carl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874280" y="858400"/>
            <a:ext cx="3786900" cy="751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a:solidFill>
                  <a:srgbClr val="000000"/>
                </a:solidFill>
              </a:rPr>
              <a:t>DATA SET</a:t>
            </a:r>
            <a:endParaRPr/>
          </a:p>
        </p:txBody>
      </p:sp>
      <p:grpSp>
        <p:nvGrpSpPr>
          <p:cNvPr id="138" name="Google Shape;138;p5"/>
          <p:cNvGrpSpPr/>
          <p:nvPr/>
        </p:nvGrpSpPr>
        <p:grpSpPr>
          <a:xfrm>
            <a:off x="238883" y="2279593"/>
            <a:ext cx="11695176" cy="4732020"/>
            <a:chOff x="0" y="1997964"/>
            <a:chExt cx="11695176" cy="4732020"/>
          </a:xfrm>
        </p:grpSpPr>
        <p:sp>
          <p:nvSpPr>
            <p:cNvPr id="139" name="Google Shape;139;p5"/>
            <p:cNvSpPr/>
            <p:nvPr/>
          </p:nvSpPr>
          <p:spPr>
            <a:xfrm>
              <a:off x="0" y="1999488"/>
              <a:ext cx="11454765" cy="782320"/>
            </a:xfrm>
            <a:custGeom>
              <a:avLst/>
              <a:gdLst/>
              <a:ahLst/>
              <a:cxnLst/>
              <a:rect l="l" t="t" r="r" b="b"/>
              <a:pathLst>
                <a:path w="11454765" h="782319" extrusionOk="0">
                  <a:moveTo>
                    <a:pt x="11454384" y="0"/>
                  </a:moveTo>
                  <a:lnTo>
                    <a:pt x="0" y="0"/>
                  </a:lnTo>
                  <a:lnTo>
                    <a:pt x="0" y="781812"/>
                  </a:lnTo>
                  <a:lnTo>
                    <a:pt x="11454384" y="781812"/>
                  </a:lnTo>
                  <a:lnTo>
                    <a:pt x="11454384"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p5"/>
            <p:cNvSpPr/>
            <p:nvPr/>
          </p:nvSpPr>
          <p:spPr>
            <a:xfrm>
              <a:off x="0" y="2188464"/>
              <a:ext cx="11515344" cy="454152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5"/>
            <p:cNvSpPr/>
            <p:nvPr/>
          </p:nvSpPr>
          <p:spPr>
            <a:xfrm>
              <a:off x="0" y="2203704"/>
              <a:ext cx="11383010" cy="4267200"/>
            </a:xfrm>
            <a:custGeom>
              <a:avLst/>
              <a:gdLst/>
              <a:ahLst/>
              <a:cxnLst/>
              <a:rect l="l" t="t" r="r" b="b"/>
              <a:pathLst>
                <a:path w="11383010" h="4267200" extrusionOk="0">
                  <a:moveTo>
                    <a:pt x="11382756" y="0"/>
                  </a:moveTo>
                  <a:lnTo>
                    <a:pt x="0" y="0"/>
                  </a:lnTo>
                  <a:lnTo>
                    <a:pt x="0" y="4267200"/>
                  </a:lnTo>
                  <a:lnTo>
                    <a:pt x="11382756" y="4267200"/>
                  </a:lnTo>
                  <a:lnTo>
                    <a:pt x="1138275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42" name="Google Shape;142;p5"/>
            <p:cNvSpPr/>
            <p:nvPr/>
          </p:nvSpPr>
          <p:spPr>
            <a:xfrm>
              <a:off x="11542776" y="1997964"/>
              <a:ext cx="152400" cy="782320"/>
            </a:xfrm>
            <a:custGeom>
              <a:avLst/>
              <a:gdLst/>
              <a:ahLst/>
              <a:cxnLst/>
              <a:rect l="l" t="t" r="r" b="b"/>
              <a:pathLst>
                <a:path w="152400" h="782319" extrusionOk="0">
                  <a:moveTo>
                    <a:pt x="152400" y="0"/>
                  </a:moveTo>
                  <a:lnTo>
                    <a:pt x="0" y="0"/>
                  </a:lnTo>
                  <a:lnTo>
                    <a:pt x="0" y="781812"/>
                  </a:lnTo>
                  <a:lnTo>
                    <a:pt x="152400" y="781812"/>
                  </a:lnTo>
                  <a:lnTo>
                    <a:pt x="152400"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p5"/>
            <p:cNvSpPr/>
            <p:nvPr/>
          </p:nvSpPr>
          <p:spPr>
            <a:xfrm>
              <a:off x="6406896" y="3003804"/>
              <a:ext cx="1415796" cy="8488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4" name="Google Shape;144;p5"/>
          <p:cNvSpPr txBox="1"/>
          <p:nvPr/>
        </p:nvSpPr>
        <p:spPr>
          <a:xfrm>
            <a:off x="9615296" y="3215081"/>
            <a:ext cx="1228725" cy="3606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GB" sz="2200" b="0" i="0" u="none" strike="noStrike" cap="none">
                <a:solidFill>
                  <a:srgbClr val="FFFFFF"/>
                </a:solidFill>
                <a:latin typeface="Carlito"/>
                <a:ea typeface="Carlito"/>
                <a:cs typeface="Carlito"/>
                <a:sym typeface="Carlito"/>
              </a:rPr>
              <a:t>Customers</a:t>
            </a:r>
            <a:endParaRPr sz="2200" b="0" i="0" u="none" strike="noStrike" cap="none">
              <a:solidFill>
                <a:schemeClr val="dk1"/>
              </a:solidFill>
              <a:latin typeface="Carlito"/>
              <a:ea typeface="Carlito"/>
              <a:cs typeface="Carlito"/>
              <a:sym typeface="Carlito"/>
            </a:endParaRPr>
          </a:p>
        </p:txBody>
      </p:sp>
      <p:sp>
        <p:nvSpPr>
          <p:cNvPr id="145" name="Google Shape;145;p5"/>
          <p:cNvSpPr txBox="1"/>
          <p:nvPr/>
        </p:nvSpPr>
        <p:spPr>
          <a:xfrm>
            <a:off x="6603238" y="4207002"/>
            <a:ext cx="1022985" cy="3606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GB" sz="2200" b="0" i="0" u="none" strike="noStrike" cap="none">
                <a:solidFill>
                  <a:srgbClr val="FFFFFF"/>
                </a:solidFill>
                <a:latin typeface="Carlito"/>
                <a:ea typeface="Carlito"/>
                <a:cs typeface="Carlito"/>
                <a:sym typeface="Carlito"/>
              </a:rPr>
              <a:t>Products</a:t>
            </a:r>
            <a:endParaRPr sz="2200" b="0" i="0" u="none" strike="noStrike" cap="none">
              <a:solidFill>
                <a:schemeClr val="dk1"/>
              </a:solidFill>
              <a:latin typeface="Carlito"/>
              <a:ea typeface="Carlito"/>
              <a:cs typeface="Carlito"/>
              <a:sym typeface="Carlito"/>
            </a:endParaRPr>
          </a:p>
        </p:txBody>
      </p:sp>
      <p:sp>
        <p:nvSpPr>
          <p:cNvPr id="146" name="Google Shape;146;p5"/>
          <p:cNvSpPr txBox="1"/>
          <p:nvPr/>
        </p:nvSpPr>
        <p:spPr>
          <a:xfrm>
            <a:off x="8062086" y="4207002"/>
            <a:ext cx="1221105" cy="3606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GB" sz="2200" b="0" i="0" u="none" strike="noStrike" cap="none">
                <a:solidFill>
                  <a:srgbClr val="FFFFFF"/>
                </a:solidFill>
                <a:latin typeface="Carlito"/>
                <a:ea typeface="Carlito"/>
                <a:cs typeface="Carlito"/>
                <a:sym typeface="Carlito"/>
              </a:rPr>
              <a:t>Categories</a:t>
            </a:r>
            <a:endParaRPr sz="2200" b="0" i="0" u="none" strike="noStrike" cap="none">
              <a:solidFill>
                <a:schemeClr val="dk1"/>
              </a:solidFill>
              <a:latin typeface="Carlito"/>
              <a:ea typeface="Carlito"/>
              <a:cs typeface="Carlito"/>
              <a:sym typeface="Carlito"/>
            </a:endParaRPr>
          </a:p>
        </p:txBody>
      </p:sp>
      <p:sp>
        <p:nvSpPr>
          <p:cNvPr id="147" name="Google Shape;147;p5"/>
          <p:cNvSpPr/>
          <p:nvPr/>
        </p:nvSpPr>
        <p:spPr>
          <a:xfrm>
            <a:off x="6507229" y="3153085"/>
            <a:ext cx="2775962" cy="111514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 name="Google Shape;148;p5"/>
          <p:cNvSpPr txBox="1"/>
          <p:nvPr/>
        </p:nvSpPr>
        <p:spPr>
          <a:xfrm>
            <a:off x="8182482" y="5197805"/>
            <a:ext cx="979169" cy="3606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GB" sz="2200" b="0" i="0" u="none" strike="noStrike" cap="none">
                <a:solidFill>
                  <a:srgbClr val="FFFFFF"/>
                </a:solidFill>
                <a:latin typeface="Carlito"/>
                <a:ea typeface="Carlito"/>
                <a:cs typeface="Carlito"/>
                <a:sym typeface="Carlito"/>
              </a:rPr>
              <a:t>shippers</a:t>
            </a:r>
            <a:endParaRPr sz="2200" b="0" i="0" u="none" strike="noStrike" cap="none">
              <a:solidFill>
                <a:schemeClr val="dk1"/>
              </a:solidFill>
              <a:latin typeface="Carlito"/>
              <a:ea typeface="Carlito"/>
              <a:cs typeface="Carlito"/>
              <a:sym typeface="Carlito"/>
            </a:endParaRPr>
          </a:p>
        </p:txBody>
      </p:sp>
      <p:grpSp>
        <p:nvGrpSpPr>
          <p:cNvPr id="149" name="Google Shape;149;p5"/>
          <p:cNvGrpSpPr/>
          <p:nvPr/>
        </p:nvGrpSpPr>
        <p:grpSpPr>
          <a:xfrm>
            <a:off x="3386328" y="3009900"/>
            <a:ext cx="2574036" cy="838454"/>
            <a:chOff x="3386328" y="3009900"/>
            <a:chExt cx="2574036" cy="838454"/>
          </a:xfrm>
        </p:grpSpPr>
        <p:sp>
          <p:nvSpPr>
            <p:cNvPr id="150" name="Google Shape;150;p5"/>
            <p:cNvSpPr/>
            <p:nvPr/>
          </p:nvSpPr>
          <p:spPr>
            <a:xfrm>
              <a:off x="4954524" y="3011424"/>
              <a:ext cx="1005840" cy="836930"/>
            </a:xfrm>
            <a:custGeom>
              <a:avLst/>
              <a:gdLst/>
              <a:ahLst/>
              <a:cxnLst/>
              <a:rect l="l" t="t" r="r" b="b"/>
              <a:pathLst>
                <a:path w="1005839" h="836929" extrusionOk="0">
                  <a:moveTo>
                    <a:pt x="587501" y="0"/>
                  </a:moveTo>
                  <a:lnTo>
                    <a:pt x="587501" y="104521"/>
                  </a:lnTo>
                  <a:lnTo>
                    <a:pt x="0" y="104521"/>
                  </a:lnTo>
                  <a:lnTo>
                    <a:pt x="0" y="732027"/>
                  </a:lnTo>
                  <a:lnTo>
                    <a:pt x="587501" y="732027"/>
                  </a:lnTo>
                  <a:lnTo>
                    <a:pt x="587501" y="836676"/>
                  </a:lnTo>
                  <a:lnTo>
                    <a:pt x="1005839" y="418338"/>
                  </a:lnTo>
                  <a:lnTo>
                    <a:pt x="587501" y="0"/>
                  </a:lnTo>
                  <a:close/>
                </a:path>
              </a:pathLst>
            </a:custGeom>
            <a:solidFill>
              <a:srgbClr val="CFD4EA">
                <a:alpha val="89411"/>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1" name="Google Shape;151;p5"/>
            <p:cNvSpPr/>
            <p:nvPr/>
          </p:nvSpPr>
          <p:spPr>
            <a:xfrm>
              <a:off x="4954524" y="3011424"/>
              <a:ext cx="1005840" cy="836930"/>
            </a:xfrm>
            <a:custGeom>
              <a:avLst/>
              <a:gdLst/>
              <a:ahLst/>
              <a:cxnLst/>
              <a:rect l="l" t="t" r="r" b="b"/>
              <a:pathLst>
                <a:path w="1005839" h="836929" extrusionOk="0">
                  <a:moveTo>
                    <a:pt x="0" y="104521"/>
                  </a:moveTo>
                  <a:lnTo>
                    <a:pt x="587501" y="104521"/>
                  </a:lnTo>
                  <a:lnTo>
                    <a:pt x="587501" y="0"/>
                  </a:lnTo>
                  <a:lnTo>
                    <a:pt x="1005839" y="418338"/>
                  </a:lnTo>
                  <a:lnTo>
                    <a:pt x="587501" y="836676"/>
                  </a:lnTo>
                  <a:lnTo>
                    <a:pt x="587501" y="732027"/>
                  </a:lnTo>
                  <a:lnTo>
                    <a:pt x="0" y="732027"/>
                  </a:lnTo>
                  <a:lnTo>
                    <a:pt x="0" y="104521"/>
                  </a:lnTo>
                  <a:close/>
                </a:path>
              </a:pathLst>
            </a:custGeom>
            <a:noFill/>
            <a:ln w="12700" cap="flat" cmpd="sng">
              <a:solidFill>
                <a:srgbClr val="CFD4EA"/>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2" name="Google Shape;152;p5"/>
            <p:cNvSpPr/>
            <p:nvPr/>
          </p:nvSpPr>
          <p:spPr>
            <a:xfrm>
              <a:off x="3386328" y="3009900"/>
              <a:ext cx="1567180" cy="836930"/>
            </a:xfrm>
            <a:custGeom>
              <a:avLst/>
              <a:gdLst/>
              <a:ahLst/>
              <a:cxnLst/>
              <a:rect l="l" t="t" r="r" b="b"/>
              <a:pathLst>
                <a:path w="1567179" h="836929" extrusionOk="0">
                  <a:moveTo>
                    <a:pt x="1427226" y="0"/>
                  </a:moveTo>
                  <a:lnTo>
                    <a:pt x="139446" y="0"/>
                  </a:lnTo>
                  <a:lnTo>
                    <a:pt x="95390" y="7114"/>
                  </a:lnTo>
                  <a:lnTo>
                    <a:pt x="57113" y="26919"/>
                  </a:lnTo>
                  <a:lnTo>
                    <a:pt x="26919" y="57113"/>
                  </a:lnTo>
                  <a:lnTo>
                    <a:pt x="7114" y="95390"/>
                  </a:lnTo>
                  <a:lnTo>
                    <a:pt x="0" y="139446"/>
                  </a:lnTo>
                  <a:lnTo>
                    <a:pt x="0" y="697230"/>
                  </a:lnTo>
                  <a:lnTo>
                    <a:pt x="7114" y="741285"/>
                  </a:lnTo>
                  <a:lnTo>
                    <a:pt x="26919" y="779562"/>
                  </a:lnTo>
                  <a:lnTo>
                    <a:pt x="57113" y="809756"/>
                  </a:lnTo>
                  <a:lnTo>
                    <a:pt x="95390" y="829561"/>
                  </a:lnTo>
                  <a:lnTo>
                    <a:pt x="139446" y="836676"/>
                  </a:lnTo>
                  <a:lnTo>
                    <a:pt x="1427226" y="836676"/>
                  </a:lnTo>
                  <a:lnTo>
                    <a:pt x="1471281" y="829561"/>
                  </a:lnTo>
                  <a:lnTo>
                    <a:pt x="1509558" y="809756"/>
                  </a:lnTo>
                  <a:lnTo>
                    <a:pt x="1539752" y="779562"/>
                  </a:lnTo>
                  <a:lnTo>
                    <a:pt x="1559557" y="741285"/>
                  </a:lnTo>
                  <a:lnTo>
                    <a:pt x="1566672" y="697230"/>
                  </a:lnTo>
                  <a:lnTo>
                    <a:pt x="1566672" y="139446"/>
                  </a:lnTo>
                  <a:lnTo>
                    <a:pt x="1559557" y="95390"/>
                  </a:lnTo>
                  <a:lnTo>
                    <a:pt x="1539752" y="57113"/>
                  </a:lnTo>
                  <a:lnTo>
                    <a:pt x="1509558" y="26919"/>
                  </a:lnTo>
                  <a:lnTo>
                    <a:pt x="1471281" y="7114"/>
                  </a:lnTo>
                  <a:lnTo>
                    <a:pt x="1427226" y="0"/>
                  </a:lnTo>
                  <a:close/>
                </a:path>
              </a:pathLst>
            </a:custGeom>
            <a:solidFill>
              <a:srgbClr val="4471C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5"/>
            <p:cNvSpPr/>
            <p:nvPr/>
          </p:nvSpPr>
          <p:spPr>
            <a:xfrm>
              <a:off x="3386328" y="3009900"/>
              <a:ext cx="1567180" cy="836930"/>
            </a:xfrm>
            <a:custGeom>
              <a:avLst/>
              <a:gdLst/>
              <a:ahLst/>
              <a:cxnLst/>
              <a:rect l="l" t="t" r="r" b="b"/>
              <a:pathLst>
                <a:path w="1567179" h="836929" extrusionOk="0">
                  <a:moveTo>
                    <a:pt x="0" y="139446"/>
                  </a:moveTo>
                  <a:lnTo>
                    <a:pt x="7114" y="95390"/>
                  </a:lnTo>
                  <a:lnTo>
                    <a:pt x="26919" y="57113"/>
                  </a:lnTo>
                  <a:lnTo>
                    <a:pt x="57113" y="26919"/>
                  </a:lnTo>
                  <a:lnTo>
                    <a:pt x="95390" y="7114"/>
                  </a:lnTo>
                  <a:lnTo>
                    <a:pt x="139446" y="0"/>
                  </a:lnTo>
                  <a:lnTo>
                    <a:pt x="1427226" y="0"/>
                  </a:lnTo>
                  <a:lnTo>
                    <a:pt x="1471281" y="7114"/>
                  </a:lnTo>
                  <a:lnTo>
                    <a:pt x="1509558" y="26919"/>
                  </a:lnTo>
                  <a:lnTo>
                    <a:pt x="1539752" y="57113"/>
                  </a:lnTo>
                  <a:lnTo>
                    <a:pt x="1559557" y="95390"/>
                  </a:lnTo>
                  <a:lnTo>
                    <a:pt x="1566672" y="139446"/>
                  </a:lnTo>
                  <a:lnTo>
                    <a:pt x="1566672" y="697230"/>
                  </a:lnTo>
                  <a:lnTo>
                    <a:pt x="1559557" y="741285"/>
                  </a:lnTo>
                  <a:lnTo>
                    <a:pt x="1539752" y="779562"/>
                  </a:lnTo>
                  <a:lnTo>
                    <a:pt x="1509558" y="809756"/>
                  </a:lnTo>
                  <a:lnTo>
                    <a:pt x="1471281" y="829561"/>
                  </a:lnTo>
                  <a:lnTo>
                    <a:pt x="1427226" y="836676"/>
                  </a:lnTo>
                  <a:lnTo>
                    <a:pt x="139446" y="836676"/>
                  </a:lnTo>
                  <a:lnTo>
                    <a:pt x="95390" y="829561"/>
                  </a:lnTo>
                  <a:lnTo>
                    <a:pt x="57113" y="809756"/>
                  </a:lnTo>
                  <a:lnTo>
                    <a:pt x="26919" y="779562"/>
                  </a:lnTo>
                  <a:lnTo>
                    <a:pt x="7114" y="741285"/>
                  </a:lnTo>
                  <a:lnTo>
                    <a:pt x="0" y="697230"/>
                  </a:lnTo>
                  <a:lnTo>
                    <a:pt x="0" y="139446"/>
                  </a:lnTo>
                  <a:close/>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4" name="Google Shape;154;p5"/>
          <p:cNvSpPr txBox="1"/>
          <p:nvPr/>
        </p:nvSpPr>
        <p:spPr>
          <a:xfrm>
            <a:off x="3678173" y="3027426"/>
            <a:ext cx="982980" cy="745490"/>
          </a:xfrm>
          <a:prstGeom prst="rect">
            <a:avLst/>
          </a:prstGeom>
          <a:noFill/>
          <a:ln>
            <a:noFill/>
          </a:ln>
        </p:spPr>
        <p:txBody>
          <a:bodyPr spcFirstLastPara="1" wrap="square" lIns="0" tIns="13325"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a:solidFill>
                  <a:srgbClr val="FFFFFF"/>
                </a:solidFill>
                <a:latin typeface="Carlito"/>
                <a:ea typeface="Carlito"/>
                <a:cs typeface="Carlito"/>
                <a:sym typeface="Carlito"/>
              </a:rPr>
              <a:t>No. Of Tables</a:t>
            </a:r>
            <a:endParaRPr sz="1400" b="0" i="0" u="none" strike="noStrike" cap="none" dirty="0">
              <a:solidFill>
                <a:schemeClr val="dk1"/>
              </a:solidFill>
              <a:latin typeface="Carlito"/>
              <a:ea typeface="Carlito"/>
              <a:cs typeface="Carlito"/>
              <a:sym typeface="Carlito"/>
            </a:endParaRPr>
          </a:p>
          <a:p>
            <a:pPr marL="1905" marR="0" lvl="0" indent="0" algn="ctr" rtl="0">
              <a:lnSpc>
                <a:spcPct val="100000"/>
              </a:lnSpc>
              <a:spcBef>
                <a:spcPts val="140"/>
              </a:spcBef>
              <a:spcAft>
                <a:spcPts val="0"/>
              </a:spcAft>
              <a:buClr>
                <a:srgbClr val="000000"/>
              </a:buClr>
              <a:buSzPts val="3200"/>
              <a:buFont typeface="Arial"/>
              <a:buNone/>
            </a:pPr>
            <a:r>
              <a:rPr lang="en-IN" sz="3200" b="0" i="0" u="none" strike="noStrike" cap="none" dirty="0">
                <a:solidFill>
                  <a:schemeClr val="dk1"/>
                </a:solidFill>
                <a:latin typeface="Carlito"/>
                <a:ea typeface="Carlito"/>
                <a:cs typeface="Carlito"/>
                <a:sym typeface="Carlito"/>
              </a:rPr>
              <a:t>3</a:t>
            </a:r>
            <a:endParaRPr sz="3200" b="0" i="0" u="none" strike="noStrike" cap="none" dirty="0">
              <a:solidFill>
                <a:schemeClr val="dk1"/>
              </a:solidFill>
              <a:latin typeface="Carlito"/>
              <a:ea typeface="Carlito"/>
              <a:cs typeface="Carlito"/>
              <a:sym typeface="Carlito"/>
            </a:endParaRPr>
          </a:p>
        </p:txBody>
      </p:sp>
      <p:grpSp>
        <p:nvGrpSpPr>
          <p:cNvPr id="155" name="Google Shape;155;p5"/>
          <p:cNvGrpSpPr/>
          <p:nvPr/>
        </p:nvGrpSpPr>
        <p:grpSpPr>
          <a:xfrm>
            <a:off x="795527" y="4779264"/>
            <a:ext cx="5165090" cy="1382395"/>
            <a:chOff x="795527" y="4779264"/>
            <a:chExt cx="5165090" cy="1382395"/>
          </a:xfrm>
        </p:grpSpPr>
        <p:sp>
          <p:nvSpPr>
            <p:cNvPr id="156" name="Google Shape;156;p5"/>
            <p:cNvSpPr/>
            <p:nvPr/>
          </p:nvSpPr>
          <p:spPr>
            <a:xfrm>
              <a:off x="795527" y="4779264"/>
              <a:ext cx="5165090" cy="1382395"/>
            </a:xfrm>
            <a:custGeom>
              <a:avLst/>
              <a:gdLst/>
              <a:ahLst/>
              <a:cxnLst/>
              <a:rect l="l" t="t" r="r" b="b"/>
              <a:pathLst>
                <a:path w="5165090" h="1382395" extrusionOk="0">
                  <a:moveTo>
                    <a:pt x="4934458" y="0"/>
                  </a:moveTo>
                  <a:lnTo>
                    <a:pt x="230378" y="0"/>
                  </a:lnTo>
                  <a:lnTo>
                    <a:pt x="183950" y="4679"/>
                  </a:lnTo>
                  <a:lnTo>
                    <a:pt x="140706" y="18101"/>
                  </a:lnTo>
                  <a:lnTo>
                    <a:pt x="101573" y="39339"/>
                  </a:lnTo>
                  <a:lnTo>
                    <a:pt x="67478" y="67468"/>
                  </a:lnTo>
                  <a:lnTo>
                    <a:pt x="39346" y="101562"/>
                  </a:lnTo>
                  <a:lnTo>
                    <a:pt x="18105" y="140696"/>
                  </a:lnTo>
                  <a:lnTo>
                    <a:pt x="4680" y="183943"/>
                  </a:lnTo>
                  <a:lnTo>
                    <a:pt x="0" y="230378"/>
                  </a:lnTo>
                  <a:lnTo>
                    <a:pt x="0" y="1151877"/>
                  </a:lnTo>
                  <a:lnTo>
                    <a:pt x="4680" y="1198309"/>
                  </a:lnTo>
                  <a:lnTo>
                    <a:pt x="18105" y="1241555"/>
                  </a:lnTo>
                  <a:lnTo>
                    <a:pt x="39346" y="1280690"/>
                  </a:lnTo>
                  <a:lnTo>
                    <a:pt x="67478" y="1314788"/>
                  </a:lnTo>
                  <a:lnTo>
                    <a:pt x="101573" y="1342920"/>
                  </a:lnTo>
                  <a:lnTo>
                    <a:pt x="140706" y="1364162"/>
                  </a:lnTo>
                  <a:lnTo>
                    <a:pt x="183950" y="1377587"/>
                  </a:lnTo>
                  <a:lnTo>
                    <a:pt x="230378" y="1382268"/>
                  </a:lnTo>
                  <a:lnTo>
                    <a:pt x="4934458" y="1382268"/>
                  </a:lnTo>
                  <a:lnTo>
                    <a:pt x="4980892" y="1377587"/>
                  </a:lnTo>
                  <a:lnTo>
                    <a:pt x="5024139" y="1364162"/>
                  </a:lnTo>
                  <a:lnTo>
                    <a:pt x="5063273" y="1342920"/>
                  </a:lnTo>
                  <a:lnTo>
                    <a:pt x="5097367" y="1314788"/>
                  </a:lnTo>
                  <a:lnTo>
                    <a:pt x="5125496" y="1280690"/>
                  </a:lnTo>
                  <a:lnTo>
                    <a:pt x="5146734" y="1241555"/>
                  </a:lnTo>
                  <a:lnTo>
                    <a:pt x="5160156" y="1198309"/>
                  </a:lnTo>
                  <a:lnTo>
                    <a:pt x="5164836" y="1151877"/>
                  </a:lnTo>
                  <a:lnTo>
                    <a:pt x="5164836" y="230378"/>
                  </a:lnTo>
                  <a:lnTo>
                    <a:pt x="5160156" y="183943"/>
                  </a:lnTo>
                  <a:lnTo>
                    <a:pt x="5146734" y="140696"/>
                  </a:lnTo>
                  <a:lnTo>
                    <a:pt x="5125496" y="101562"/>
                  </a:lnTo>
                  <a:lnTo>
                    <a:pt x="5097367" y="67468"/>
                  </a:lnTo>
                  <a:lnTo>
                    <a:pt x="5063273" y="39339"/>
                  </a:lnTo>
                  <a:lnTo>
                    <a:pt x="5024139" y="18101"/>
                  </a:lnTo>
                  <a:lnTo>
                    <a:pt x="4980892" y="4679"/>
                  </a:lnTo>
                  <a:lnTo>
                    <a:pt x="493445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p5"/>
            <p:cNvSpPr/>
            <p:nvPr/>
          </p:nvSpPr>
          <p:spPr>
            <a:xfrm>
              <a:off x="795527" y="4779264"/>
              <a:ext cx="5165090" cy="1382395"/>
            </a:xfrm>
            <a:custGeom>
              <a:avLst/>
              <a:gdLst/>
              <a:ahLst/>
              <a:cxnLst/>
              <a:rect l="l" t="t" r="r" b="b"/>
              <a:pathLst>
                <a:path w="5165090" h="1382395" extrusionOk="0">
                  <a:moveTo>
                    <a:pt x="0" y="230378"/>
                  </a:moveTo>
                  <a:lnTo>
                    <a:pt x="4680" y="183943"/>
                  </a:lnTo>
                  <a:lnTo>
                    <a:pt x="18105" y="140696"/>
                  </a:lnTo>
                  <a:lnTo>
                    <a:pt x="39346" y="101562"/>
                  </a:lnTo>
                  <a:lnTo>
                    <a:pt x="67478" y="67468"/>
                  </a:lnTo>
                  <a:lnTo>
                    <a:pt x="101573" y="39339"/>
                  </a:lnTo>
                  <a:lnTo>
                    <a:pt x="140706" y="18101"/>
                  </a:lnTo>
                  <a:lnTo>
                    <a:pt x="183950" y="4679"/>
                  </a:lnTo>
                  <a:lnTo>
                    <a:pt x="230378" y="0"/>
                  </a:lnTo>
                  <a:lnTo>
                    <a:pt x="4934458" y="0"/>
                  </a:lnTo>
                  <a:lnTo>
                    <a:pt x="4980892" y="4679"/>
                  </a:lnTo>
                  <a:lnTo>
                    <a:pt x="5024139" y="18101"/>
                  </a:lnTo>
                  <a:lnTo>
                    <a:pt x="5063273" y="39339"/>
                  </a:lnTo>
                  <a:lnTo>
                    <a:pt x="5097367" y="67468"/>
                  </a:lnTo>
                  <a:lnTo>
                    <a:pt x="5125496" y="101562"/>
                  </a:lnTo>
                  <a:lnTo>
                    <a:pt x="5146734" y="140696"/>
                  </a:lnTo>
                  <a:lnTo>
                    <a:pt x="5160156" y="183943"/>
                  </a:lnTo>
                  <a:lnTo>
                    <a:pt x="5164836" y="230378"/>
                  </a:lnTo>
                  <a:lnTo>
                    <a:pt x="5164836" y="1151877"/>
                  </a:lnTo>
                  <a:lnTo>
                    <a:pt x="5160156" y="1198309"/>
                  </a:lnTo>
                  <a:lnTo>
                    <a:pt x="5146734" y="1241555"/>
                  </a:lnTo>
                  <a:lnTo>
                    <a:pt x="5125496" y="1280690"/>
                  </a:lnTo>
                  <a:lnTo>
                    <a:pt x="5097367" y="1314788"/>
                  </a:lnTo>
                  <a:lnTo>
                    <a:pt x="5063273" y="1342920"/>
                  </a:lnTo>
                  <a:lnTo>
                    <a:pt x="5024139" y="1364162"/>
                  </a:lnTo>
                  <a:lnTo>
                    <a:pt x="4980892" y="1377587"/>
                  </a:lnTo>
                  <a:lnTo>
                    <a:pt x="4934458" y="1382268"/>
                  </a:lnTo>
                  <a:lnTo>
                    <a:pt x="230378" y="1382268"/>
                  </a:lnTo>
                  <a:lnTo>
                    <a:pt x="183950" y="1377587"/>
                  </a:lnTo>
                  <a:lnTo>
                    <a:pt x="140706" y="1364162"/>
                  </a:lnTo>
                  <a:lnTo>
                    <a:pt x="101573" y="1342920"/>
                  </a:lnTo>
                  <a:lnTo>
                    <a:pt x="67478" y="1314788"/>
                  </a:lnTo>
                  <a:lnTo>
                    <a:pt x="39346" y="1280690"/>
                  </a:lnTo>
                  <a:lnTo>
                    <a:pt x="18105" y="1241555"/>
                  </a:lnTo>
                  <a:lnTo>
                    <a:pt x="4680" y="1198309"/>
                  </a:lnTo>
                  <a:lnTo>
                    <a:pt x="0" y="1151877"/>
                  </a:lnTo>
                  <a:lnTo>
                    <a:pt x="0" y="230378"/>
                  </a:lnTo>
                  <a:close/>
                </a:path>
              </a:pathLst>
            </a:custGeom>
            <a:noFill/>
            <a:ln w="12700" cap="flat" cmpd="sng">
              <a:solidFill>
                <a:srgbClr val="E7AD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58" name="Google Shape;158;p5"/>
          <p:cNvSpPr txBox="1"/>
          <p:nvPr/>
        </p:nvSpPr>
        <p:spPr>
          <a:xfrm>
            <a:off x="926693" y="4855921"/>
            <a:ext cx="4570095" cy="927049"/>
          </a:xfrm>
          <a:prstGeom prst="rect">
            <a:avLst/>
          </a:prstGeom>
          <a:noFill/>
          <a:ln>
            <a:noFill/>
          </a:ln>
        </p:spPr>
        <p:txBody>
          <a:bodyPr spcFirstLastPara="1" wrap="square" lIns="0" tIns="38725" rIns="0" bIns="0" anchor="t" anchorCtr="0">
            <a:spAutoFit/>
          </a:bodyPr>
          <a:lstStyle/>
          <a:p>
            <a:pPr marL="12700" marR="5080" lvl="0" indent="0" algn="l" rtl="0">
              <a:lnSpc>
                <a:spcPct val="91700"/>
              </a:lnSpc>
              <a:spcBef>
                <a:spcPts val="0"/>
              </a:spcBef>
              <a:spcAft>
                <a:spcPts val="0"/>
              </a:spcAft>
              <a:buClr>
                <a:srgbClr val="000000"/>
              </a:buClr>
              <a:buSzPts val="2000"/>
              <a:buFont typeface="Arial"/>
              <a:buNone/>
            </a:pPr>
            <a:r>
              <a:rPr lang="en-GB" sz="2000" b="0" i="0" u="none" strike="noStrike" cap="none" dirty="0">
                <a:solidFill>
                  <a:schemeClr val="dk1"/>
                </a:solidFill>
                <a:latin typeface="Carlito"/>
                <a:ea typeface="Carlito"/>
                <a:cs typeface="Carlito"/>
                <a:sym typeface="Carlito"/>
              </a:rPr>
              <a:t>Dataset Structure: Main table is ‘Orders’</a:t>
            </a:r>
            <a:endParaRPr sz="1400" b="0" i="0" u="none" strike="noStrike" cap="none" dirty="0">
              <a:solidFill>
                <a:srgbClr val="000000"/>
              </a:solidFill>
              <a:latin typeface="Arial"/>
              <a:ea typeface="Arial"/>
              <a:cs typeface="Arial"/>
              <a:sym typeface="Arial"/>
            </a:endParaRPr>
          </a:p>
          <a:p>
            <a:pPr marL="12700" marR="5080" lvl="0" indent="0" algn="l" rtl="0">
              <a:lnSpc>
                <a:spcPct val="91700"/>
              </a:lnSpc>
              <a:spcBef>
                <a:spcPts val="305"/>
              </a:spcBef>
              <a:spcAft>
                <a:spcPts val="0"/>
              </a:spcAft>
              <a:buClr>
                <a:srgbClr val="000000"/>
              </a:buClr>
              <a:buSzPts val="2000"/>
              <a:buFont typeface="Arial"/>
              <a:buNone/>
            </a:pPr>
            <a:r>
              <a:rPr lang="en-GB" sz="2000" b="0" i="0" u="none" strike="noStrike" cap="none" dirty="0">
                <a:solidFill>
                  <a:schemeClr val="dk1"/>
                </a:solidFill>
                <a:latin typeface="Carlito"/>
                <a:ea typeface="Carlito"/>
                <a:cs typeface="Carlito"/>
                <a:sym typeface="Carlito"/>
              </a:rPr>
              <a:t>Rows- 1620</a:t>
            </a:r>
            <a:br>
              <a:rPr lang="en-GB" sz="2000" b="0" i="0" u="none" strike="noStrike" cap="none" dirty="0">
                <a:solidFill>
                  <a:schemeClr val="dk1"/>
                </a:solidFill>
                <a:latin typeface="Carlito"/>
                <a:ea typeface="Carlito"/>
                <a:cs typeface="Carlito"/>
                <a:sym typeface="Carlito"/>
              </a:rPr>
            </a:br>
            <a:r>
              <a:rPr lang="en-GB" sz="2000" b="0" i="0" u="none" strike="noStrike" cap="none" dirty="0">
                <a:solidFill>
                  <a:schemeClr val="dk1"/>
                </a:solidFill>
                <a:latin typeface="Carlito"/>
                <a:ea typeface="Carlito"/>
                <a:cs typeface="Carlito"/>
                <a:sym typeface="Carlito"/>
              </a:rPr>
              <a:t>Columns- 21</a:t>
            </a:r>
            <a:endParaRPr sz="2000" b="0" i="0" u="none" strike="noStrike" cap="none" dirty="0">
              <a:solidFill>
                <a:schemeClr val="dk1"/>
              </a:solidFill>
              <a:latin typeface="Carlito"/>
              <a:ea typeface="Carlito"/>
              <a:cs typeface="Carlito"/>
              <a:sym typeface="Carlito"/>
            </a:endParaRPr>
          </a:p>
        </p:txBody>
      </p:sp>
      <p:sp>
        <p:nvSpPr>
          <p:cNvPr id="159" name="Google Shape;159;p5"/>
          <p:cNvSpPr txBox="1"/>
          <p:nvPr/>
        </p:nvSpPr>
        <p:spPr>
          <a:xfrm>
            <a:off x="6754302" y="3240395"/>
            <a:ext cx="2041271" cy="102783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2200"/>
              <a:buFont typeface="Arial"/>
              <a:buNone/>
            </a:pPr>
            <a:r>
              <a:rPr lang="en-GB" sz="2200" b="0" i="0" u="none" strike="noStrike" cap="none" dirty="0">
                <a:solidFill>
                  <a:schemeClr val="dk1"/>
                </a:solidFill>
                <a:latin typeface="Carlito"/>
                <a:ea typeface="Carlito"/>
                <a:cs typeface="Carlito"/>
                <a:sym typeface="Carlito"/>
              </a:rPr>
              <a:t>Tables Name:  Orders, Returns, People;</a:t>
            </a:r>
            <a:endParaRPr sz="2200" b="0" i="0" u="none" strike="noStrike" cap="none" dirty="0">
              <a:solidFill>
                <a:schemeClr val="dk1"/>
              </a:solidFill>
              <a:latin typeface="Carlito"/>
              <a:ea typeface="Carlito"/>
              <a:cs typeface="Carlito"/>
              <a:sym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63"/>
        <p:cNvGrpSpPr/>
        <p:nvPr/>
      </p:nvGrpSpPr>
      <p:grpSpPr>
        <a:xfrm>
          <a:off x="0" y="0"/>
          <a:ext cx="0" cy="0"/>
          <a:chOff x="0" y="0"/>
          <a:chExt cx="0" cy="0"/>
        </a:xfrm>
      </p:grpSpPr>
      <p:sp>
        <p:nvSpPr>
          <p:cNvPr id="164" name="Google Shape;164;p6"/>
          <p:cNvSpPr txBox="1">
            <a:spLocks noGrp="1"/>
          </p:cNvSpPr>
          <p:nvPr>
            <p:ph type="title"/>
          </p:nvPr>
        </p:nvSpPr>
        <p:spPr>
          <a:xfrm>
            <a:off x="872462" y="856225"/>
            <a:ext cx="3338100" cy="7518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a:solidFill>
                  <a:srgbClr val="000000"/>
                </a:solidFill>
              </a:rPr>
              <a:t>TOOLS</a:t>
            </a:r>
            <a:endParaRPr/>
          </a:p>
        </p:txBody>
      </p:sp>
      <p:grpSp>
        <p:nvGrpSpPr>
          <p:cNvPr id="165" name="Google Shape;165;p6"/>
          <p:cNvGrpSpPr/>
          <p:nvPr/>
        </p:nvGrpSpPr>
        <p:grpSpPr>
          <a:xfrm>
            <a:off x="39523" y="1766731"/>
            <a:ext cx="11695176" cy="4732020"/>
            <a:chOff x="0" y="1997964"/>
            <a:chExt cx="11695176" cy="4732020"/>
          </a:xfrm>
        </p:grpSpPr>
        <p:sp>
          <p:nvSpPr>
            <p:cNvPr id="166" name="Google Shape;166;p6"/>
            <p:cNvSpPr/>
            <p:nvPr/>
          </p:nvSpPr>
          <p:spPr>
            <a:xfrm>
              <a:off x="0" y="1999488"/>
              <a:ext cx="11454765" cy="782320"/>
            </a:xfrm>
            <a:custGeom>
              <a:avLst/>
              <a:gdLst/>
              <a:ahLst/>
              <a:cxnLst/>
              <a:rect l="l" t="t" r="r" b="b"/>
              <a:pathLst>
                <a:path w="11454765" h="782319" extrusionOk="0">
                  <a:moveTo>
                    <a:pt x="11454384" y="0"/>
                  </a:moveTo>
                  <a:lnTo>
                    <a:pt x="0" y="0"/>
                  </a:lnTo>
                  <a:lnTo>
                    <a:pt x="0" y="781812"/>
                  </a:lnTo>
                  <a:lnTo>
                    <a:pt x="11454384" y="781812"/>
                  </a:lnTo>
                  <a:lnTo>
                    <a:pt x="11454384"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7" name="Google Shape;167;p6"/>
            <p:cNvSpPr/>
            <p:nvPr/>
          </p:nvSpPr>
          <p:spPr>
            <a:xfrm>
              <a:off x="0" y="2188464"/>
              <a:ext cx="11515344" cy="454152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8" name="Google Shape;168;p6"/>
            <p:cNvSpPr/>
            <p:nvPr/>
          </p:nvSpPr>
          <p:spPr>
            <a:xfrm>
              <a:off x="159766" y="2188464"/>
              <a:ext cx="11383010" cy="4267200"/>
            </a:xfrm>
            <a:custGeom>
              <a:avLst/>
              <a:gdLst/>
              <a:ahLst/>
              <a:cxnLst/>
              <a:rect l="l" t="t" r="r" b="b"/>
              <a:pathLst>
                <a:path w="11383010" h="4267200" extrusionOk="0">
                  <a:moveTo>
                    <a:pt x="11382756" y="0"/>
                  </a:moveTo>
                  <a:lnTo>
                    <a:pt x="0" y="0"/>
                  </a:lnTo>
                  <a:lnTo>
                    <a:pt x="0" y="4267200"/>
                  </a:lnTo>
                  <a:lnTo>
                    <a:pt x="11382756" y="4267200"/>
                  </a:lnTo>
                  <a:lnTo>
                    <a:pt x="1138275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9" name="Google Shape;169;p6"/>
            <p:cNvSpPr/>
            <p:nvPr/>
          </p:nvSpPr>
          <p:spPr>
            <a:xfrm>
              <a:off x="11542776" y="1997964"/>
              <a:ext cx="152400" cy="782320"/>
            </a:xfrm>
            <a:custGeom>
              <a:avLst/>
              <a:gdLst/>
              <a:ahLst/>
              <a:cxnLst/>
              <a:rect l="l" t="t" r="r" b="b"/>
              <a:pathLst>
                <a:path w="152400" h="782319" extrusionOk="0">
                  <a:moveTo>
                    <a:pt x="152400" y="0"/>
                  </a:moveTo>
                  <a:lnTo>
                    <a:pt x="0" y="0"/>
                  </a:lnTo>
                  <a:lnTo>
                    <a:pt x="0" y="781812"/>
                  </a:lnTo>
                  <a:lnTo>
                    <a:pt x="152400" y="781812"/>
                  </a:lnTo>
                  <a:lnTo>
                    <a:pt x="152400" y="0"/>
                  </a:lnTo>
                  <a:close/>
                </a:path>
              </a:pathLst>
            </a:custGeom>
            <a:solidFill>
              <a:srgbClr val="FFC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 name="Google Shape;170;p6"/>
            <p:cNvSpPr/>
            <p:nvPr/>
          </p:nvSpPr>
          <p:spPr>
            <a:xfrm>
              <a:off x="794004" y="2601468"/>
              <a:ext cx="4531360" cy="0"/>
            </a:xfrm>
            <a:custGeom>
              <a:avLst/>
              <a:gdLst/>
              <a:ahLst/>
              <a:cxnLst/>
              <a:rect l="l" t="t" r="r" b="b"/>
              <a:pathLst>
                <a:path w="4531360" h="120000" extrusionOk="0">
                  <a:moveTo>
                    <a:pt x="0" y="0"/>
                  </a:moveTo>
                  <a:lnTo>
                    <a:pt x="4530852" y="0"/>
                  </a:lnTo>
                </a:path>
              </a:pathLst>
            </a:custGeom>
            <a:noFill/>
            <a:ln w="12700" cap="flat" cmpd="sng">
              <a:solidFill>
                <a:srgbClr val="EC7C3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 name="Google Shape;171;p6"/>
            <p:cNvSpPr/>
            <p:nvPr/>
          </p:nvSpPr>
          <p:spPr>
            <a:xfrm>
              <a:off x="794004" y="3813048"/>
              <a:ext cx="4531360" cy="0"/>
            </a:xfrm>
            <a:custGeom>
              <a:avLst/>
              <a:gdLst/>
              <a:ahLst/>
              <a:cxnLst/>
              <a:rect l="l" t="t" r="r" b="b"/>
              <a:pathLst>
                <a:path w="4531360" h="120000" extrusionOk="0">
                  <a:moveTo>
                    <a:pt x="0" y="0"/>
                  </a:moveTo>
                  <a:lnTo>
                    <a:pt x="4530852" y="0"/>
                  </a:lnTo>
                </a:path>
              </a:pathLst>
            </a:custGeom>
            <a:noFill/>
            <a:ln w="12700"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p6"/>
            <p:cNvSpPr/>
            <p:nvPr/>
          </p:nvSpPr>
          <p:spPr>
            <a:xfrm>
              <a:off x="794004" y="5024628"/>
              <a:ext cx="4531360" cy="0"/>
            </a:xfrm>
            <a:custGeom>
              <a:avLst/>
              <a:gdLst/>
              <a:ahLst/>
              <a:cxnLst/>
              <a:rect l="l" t="t" r="r" b="b"/>
              <a:pathLst>
                <a:path w="4531360" h="120000" extrusionOk="0">
                  <a:moveTo>
                    <a:pt x="0" y="0"/>
                  </a:moveTo>
                  <a:lnTo>
                    <a:pt x="4530852" y="0"/>
                  </a:lnTo>
                </a:path>
              </a:pathLst>
            </a:custGeom>
            <a:noFill/>
            <a:ln w="12700" cap="flat" cmpd="sng">
              <a:solidFill>
                <a:srgbClr val="FFC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3" name="Google Shape;173;p6"/>
          <p:cNvSpPr txBox="1"/>
          <p:nvPr/>
        </p:nvSpPr>
        <p:spPr>
          <a:xfrm>
            <a:off x="967748" y="2370235"/>
            <a:ext cx="4034790" cy="2973240"/>
          </a:xfrm>
          <a:prstGeom prst="rect">
            <a:avLst/>
          </a:prstGeom>
          <a:noFill/>
          <a:ln>
            <a:noFill/>
          </a:ln>
        </p:spPr>
        <p:txBody>
          <a:bodyPr spcFirstLastPara="1" wrap="square" lIns="0" tIns="13325" rIns="0" bIns="0" anchor="t" anchorCtr="0">
            <a:spAutoFit/>
          </a:bodyPr>
          <a:lstStyle/>
          <a:p>
            <a:pPr marL="12700" marR="0" lvl="0" indent="0" algn="l" rtl="0">
              <a:lnSpc>
                <a:spcPct val="100000"/>
              </a:lnSpc>
              <a:spcBef>
                <a:spcPts val="0"/>
              </a:spcBef>
              <a:spcAft>
                <a:spcPts val="0"/>
              </a:spcAft>
              <a:buClr>
                <a:srgbClr val="000000"/>
              </a:buClr>
              <a:buSzPts val="3500"/>
              <a:buFont typeface="Arial"/>
              <a:buNone/>
            </a:pPr>
            <a:r>
              <a:rPr lang="en-GB" sz="3500" b="0" i="0" u="none" strike="noStrike" cap="none" dirty="0">
                <a:solidFill>
                  <a:srgbClr val="C00000"/>
                </a:solidFill>
                <a:latin typeface="Carlito"/>
                <a:ea typeface="Carlito"/>
                <a:cs typeface="Carlito"/>
                <a:sym typeface="Carlito"/>
              </a:rPr>
              <a:t>MS SQL, MS Power BI</a:t>
            </a:r>
            <a:endParaRPr sz="35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1440"/>
              </a:spcBef>
              <a:spcAft>
                <a:spcPts val="0"/>
              </a:spcAft>
              <a:buClr>
                <a:srgbClr val="000000"/>
              </a:buClr>
              <a:buSzPts val="1800"/>
              <a:buFont typeface="Arial"/>
              <a:buNone/>
            </a:pPr>
            <a:r>
              <a:rPr lang="en-GB" sz="1800" b="0" i="0" u="none" strike="noStrike" cap="none" dirty="0">
                <a:solidFill>
                  <a:schemeClr val="dk1"/>
                </a:solidFill>
                <a:latin typeface="Carlito"/>
                <a:ea typeface="Carlito"/>
                <a:cs typeface="Carlito"/>
                <a:sym typeface="Carlito"/>
              </a:rPr>
              <a:t>Data Visualization &amp; Dynamic Dashboard</a:t>
            </a:r>
            <a:endParaRPr sz="1800" b="0" i="0" u="none" strike="noStrike" cap="none" dirty="0">
              <a:solidFill>
                <a:schemeClr val="dk1"/>
              </a:solidFill>
              <a:latin typeface="Carlito"/>
              <a:ea typeface="Carlito"/>
              <a:cs typeface="Carlito"/>
              <a:sym typeface="Carlito"/>
            </a:endParaRPr>
          </a:p>
          <a:p>
            <a:pPr marL="0" marR="0" lvl="0" indent="0" algn="l" rtl="0">
              <a:lnSpc>
                <a:spcPct val="100000"/>
              </a:lnSpc>
              <a:spcBef>
                <a:spcPts val="35"/>
              </a:spcBef>
              <a:spcAft>
                <a:spcPts val="0"/>
              </a:spcAft>
              <a:buClr>
                <a:srgbClr val="000000"/>
              </a:buClr>
              <a:buSzPts val="1400"/>
              <a:buFont typeface="Arial"/>
              <a:buNone/>
            </a:pPr>
            <a:endParaRPr sz="1400" b="0" i="0" u="none" strike="noStrike" cap="none" dirty="0">
              <a:solidFill>
                <a:schemeClr val="dk1"/>
              </a:solidFill>
              <a:latin typeface="Carlito"/>
              <a:ea typeface="Carlito"/>
              <a:cs typeface="Carlito"/>
              <a:sym typeface="Carlito"/>
            </a:endParaRPr>
          </a:p>
          <a:p>
            <a:pPr marL="0" marR="0" lvl="0" indent="0" algn="l" rtl="0">
              <a:lnSpc>
                <a:spcPct val="100000"/>
              </a:lnSpc>
              <a:spcBef>
                <a:spcPts val="40"/>
              </a:spcBef>
              <a:spcAft>
                <a:spcPts val="0"/>
              </a:spcAft>
              <a:buClr>
                <a:srgbClr val="000000"/>
              </a:buClr>
              <a:buSzPts val="1400"/>
              <a:buFont typeface="Arial"/>
              <a:buNone/>
            </a:pPr>
            <a:endParaRPr sz="14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0"/>
              </a:spcBef>
              <a:spcAft>
                <a:spcPts val="0"/>
              </a:spcAft>
              <a:buClr>
                <a:srgbClr val="000000"/>
              </a:buClr>
              <a:buSzPts val="3500"/>
              <a:buFont typeface="Arial"/>
              <a:buNone/>
            </a:pPr>
            <a:r>
              <a:rPr lang="en-GB" sz="3500" dirty="0">
                <a:solidFill>
                  <a:srgbClr val="C00000"/>
                </a:solidFill>
                <a:latin typeface="Carlito"/>
                <a:ea typeface="Carlito"/>
                <a:cs typeface="Carlito"/>
                <a:sym typeface="Carlito"/>
              </a:rPr>
              <a:t>M</a:t>
            </a:r>
            <a:r>
              <a:rPr lang="en-GB" sz="3500" b="0" i="0" u="none" strike="noStrike" cap="none" dirty="0">
                <a:solidFill>
                  <a:srgbClr val="C00000"/>
                </a:solidFill>
                <a:latin typeface="Carlito"/>
                <a:ea typeface="Carlito"/>
                <a:cs typeface="Carlito"/>
                <a:sym typeface="Carlito"/>
              </a:rPr>
              <a:t>S Power Point, Power BI</a:t>
            </a:r>
            <a:endParaRPr sz="35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1435"/>
              </a:spcBef>
              <a:spcAft>
                <a:spcPts val="0"/>
              </a:spcAft>
              <a:buClr>
                <a:srgbClr val="000000"/>
              </a:buClr>
              <a:buSzPts val="1800"/>
              <a:buFont typeface="Arial"/>
              <a:buNone/>
            </a:pPr>
            <a:r>
              <a:rPr lang="en-GB" sz="1800" b="0" i="0" u="none" strike="noStrike" cap="none" dirty="0">
                <a:solidFill>
                  <a:schemeClr val="dk1"/>
                </a:solidFill>
                <a:latin typeface="Carlito"/>
                <a:ea typeface="Carlito"/>
                <a:cs typeface="Carlito"/>
                <a:sym typeface="Carlito"/>
              </a:rPr>
              <a:t>Presentation and Insights</a:t>
            </a:r>
            <a:endParaRPr sz="1800" b="0" i="0" u="none" strike="noStrike" cap="none" dirty="0">
              <a:solidFill>
                <a:schemeClr val="dk1"/>
              </a:solidFill>
              <a:latin typeface="Carlito"/>
              <a:ea typeface="Carlito"/>
              <a:cs typeface="Carlito"/>
              <a:sym typeface="Carlito"/>
            </a:endParaRPr>
          </a:p>
        </p:txBody>
      </p:sp>
      <p:grpSp>
        <p:nvGrpSpPr>
          <p:cNvPr id="174" name="Google Shape;174;p6"/>
          <p:cNvGrpSpPr/>
          <p:nvPr/>
        </p:nvGrpSpPr>
        <p:grpSpPr>
          <a:xfrm>
            <a:off x="6585204" y="2967227"/>
            <a:ext cx="3538854" cy="1796796"/>
            <a:chOff x="6585204" y="2967227"/>
            <a:chExt cx="3538854" cy="1796796"/>
          </a:xfrm>
        </p:grpSpPr>
        <p:sp>
          <p:nvSpPr>
            <p:cNvPr id="175" name="Google Shape;175;p6"/>
            <p:cNvSpPr/>
            <p:nvPr/>
          </p:nvSpPr>
          <p:spPr>
            <a:xfrm>
              <a:off x="6585204" y="2967227"/>
              <a:ext cx="3538854" cy="0"/>
            </a:xfrm>
            <a:custGeom>
              <a:avLst/>
              <a:gdLst/>
              <a:ahLst/>
              <a:cxnLst/>
              <a:rect l="l" t="t" r="r" b="b"/>
              <a:pathLst>
                <a:path w="3538854" h="120000" extrusionOk="0">
                  <a:moveTo>
                    <a:pt x="0" y="0"/>
                  </a:moveTo>
                  <a:lnTo>
                    <a:pt x="3538728" y="0"/>
                  </a:lnTo>
                </a:path>
              </a:pathLst>
            </a:custGeom>
            <a:noFill/>
            <a:ln w="12700" cap="flat" cmpd="sng">
              <a:solidFill>
                <a:srgbClr val="EC7C3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 name="Google Shape;176;p6"/>
            <p:cNvSpPr/>
            <p:nvPr/>
          </p:nvSpPr>
          <p:spPr>
            <a:xfrm>
              <a:off x="6585204" y="3866388"/>
              <a:ext cx="3538854" cy="0"/>
            </a:xfrm>
            <a:custGeom>
              <a:avLst/>
              <a:gdLst/>
              <a:ahLst/>
              <a:cxnLst/>
              <a:rect l="l" t="t" r="r" b="b"/>
              <a:pathLst>
                <a:path w="3538854" h="120000" extrusionOk="0">
                  <a:moveTo>
                    <a:pt x="0" y="0"/>
                  </a:moveTo>
                  <a:lnTo>
                    <a:pt x="3538728" y="0"/>
                  </a:lnTo>
                </a:path>
              </a:pathLst>
            </a:custGeom>
            <a:noFill/>
            <a:ln w="12700" cap="flat" cmpd="sng">
              <a:solidFill>
                <a:srgbClr val="A4A4A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7" name="Google Shape;177;p6"/>
            <p:cNvSpPr/>
            <p:nvPr/>
          </p:nvSpPr>
          <p:spPr>
            <a:xfrm>
              <a:off x="6585204" y="4764023"/>
              <a:ext cx="3538854" cy="0"/>
            </a:xfrm>
            <a:custGeom>
              <a:avLst/>
              <a:gdLst/>
              <a:ahLst/>
              <a:cxnLst/>
              <a:rect l="l" t="t" r="r" b="b"/>
              <a:pathLst>
                <a:path w="3538854" h="120000" extrusionOk="0">
                  <a:moveTo>
                    <a:pt x="0" y="0"/>
                  </a:moveTo>
                  <a:lnTo>
                    <a:pt x="3538728" y="0"/>
                  </a:lnTo>
                </a:path>
              </a:pathLst>
            </a:custGeom>
            <a:noFill/>
            <a:ln w="12700" cap="flat" cmpd="sng">
              <a:solidFill>
                <a:srgbClr val="FFC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8" name="Google Shape;178;p6"/>
          <p:cNvSpPr txBox="1"/>
          <p:nvPr/>
        </p:nvSpPr>
        <p:spPr>
          <a:xfrm>
            <a:off x="6592225" y="2126740"/>
            <a:ext cx="3147850" cy="30617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GB" sz="2800" b="0" i="0" u="none" strike="noStrike" cap="none" dirty="0">
                <a:solidFill>
                  <a:srgbClr val="538235"/>
                </a:solidFill>
                <a:latin typeface="Carlito"/>
                <a:ea typeface="Carlito"/>
                <a:cs typeface="Carlito"/>
                <a:sym typeface="Carlito"/>
              </a:rPr>
              <a:t>MS Power Query, Power view</a:t>
            </a:r>
            <a:endParaRPr sz="28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1150"/>
              </a:spcBef>
              <a:spcAft>
                <a:spcPts val="0"/>
              </a:spcAft>
              <a:buClr>
                <a:srgbClr val="000000"/>
              </a:buClr>
              <a:buSzPts val="1400"/>
              <a:buFont typeface="Arial"/>
              <a:buNone/>
            </a:pPr>
            <a:r>
              <a:rPr lang="en-GB" sz="1400" b="0" i="0" u="none" strike="noStrike" cap="none" dirty="0">
                <a:solidFill>
                  <a:schemeClr val="dk1"/>
                </a:solidFill>
                <a:latin typeface="Carlito"/>
                <a:ea typeface="Carlito"/>
                <a:cs typeface="Carlito"/>
                <a:sym typeface="Carlito"/>
              </a:rPr>
              <a:t>Data Cleaning and Preparation</a:t>
            </a:r>
            <a:endParaRPr sz="14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890"/>
              </a:spcBef>
              <a:spcAft>
                <a:spcPts val="0"/>
              </a:spcAft>
              <a:buClr>
                <a:srgbClr val="000000"/>
              </a:buClr>
              <a:buSzPts val="2800"/>
              <a:buFont typeface="Arial"/>
              <a:buNone/>
            </a:pPr>
            <a:r>
              <a:rPr lang="en-GB" sz="2800" b="0" i="0" u="none" strike="noStrike" cap="none" dirty="0">
                <a:solidFill>
                  <a:srgbClr val="538235"/>
                </a:solidFill>
                <a:latin typeface="Carlito"/>
                <a:ea typeface="Carlito"/>
                <a:cs typeface="Carlito"/>
                <a:sym typeface="Carlito"/>
              </a:rPr>
              <a:t>Power Pivot</a:t>
            </a:r>
            <a:endParaRPr sz="28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1150"/>
              </a:spcBef>
              <a:spcAft>
                <a:spcPts val="0"/>
              </a:spcAft>
              <a:buClr>
                <a:srgbClr val="000000"/>
              </a:buClr>
              <a:buSzPts val="1400"/>
              <a:buFont typeface="Arial"/>
              <a:buNone/>
            </a:pPr>
            <a:r>
              <a:rPr lang="en-GB" sz="1400" b="0" i="0" u="none" strike="noStrike" cap="none" dirty="0">
                <a:solidFill>
                  <a:schemeClr val="dk1"/>
                </a:solidFill>
                <a:latin typeface="Carlito"/>
                <a:ea typeface="Carlito"/>
                <a:cs typeface="Carlito"/>
                <a:sym typeface="Carlito"/>
              </a:rPr>
              <a:t>Data modelling &amp; Relationships</a:t>
            </a:r>
            <a:endParaRPr sz="14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890"/>
              </a:spcBef>
              <a:spcAft>
                <a:spcPts val="0"/>
              </a:spcAft>
              <a:buClr>
                <a:srgbClr val="000000"/>
              </a:buClr>
              <a:buSzPts val="2800"/>
              <a:buFont typeface="Arial"/>
              <a:buNone/>
            </a:pPr>
            <a:r>
              <a:rPr lang="en-GB" sz="2800" b="0" i="0" u="none" strike="noStrike" cap="none" dirty="0">
                <a:solidFill>
                  <a:srgbClr val="538235"/>
                </a:solidFill>
                <a:latin typeface="Carlito"/>
                <a:ea typeface="Carlito"/>
                <a:cs typeface="Carlito"/>
                <a:sym typeface="Carlito"/>
              </a:rPr>
              <a:t>DAX</a:t>
            </a:r>
            <a:endParaRPr sz="2800" b="0" i="0" u="none" strike="noStrike" cap="none" dirty="0">
              <a:solidFill>
                <a:schemeClr val="dk1"/>
              </a:solidFill>
              <a:latin typeface="Carlito"/>
              <a:ea typeface="Carlito"/>
              <a:cs typeface="Carlito"/>
              <a:sym typeface="Carlito"/>
            </a:endParaRPr>
          </a:p>
          <a:p>
            <a:pPr marL="12700" marR="0" lvl="0" indent="0" algn="l" rtl="0">
              <a:lnSpc>
                <a:spcPct val="100000"/>
              </a:lnSpc>
              <a:spcBef>
                <a:spcPts val="1145"/>
              </a:spcBef>
              <a:spcAft>
                <a:spcPts val="0"/>
              </a:spcAft>
              <a:buClr>
                <a:srgbClr val="000000"/>
              </a:buClr>
              <a:buSzPts val="1400"/>
              <a:buFont typeface="Arial"/>
              <a:buNone/>
            </a:pPr>
            <a:r>
              <a:rPr lang="en-GB" sz="1400" b="0" i="0" u="none" strike="noStrike" cap="none" dirty="0">
                <a:solidFill>
                  <a:schemeClr val="dk1"/>
                </a:solidFill>
                <a:latin typeface="Carlito"/>
                <a:ea typeface="Carlito"/>
                <a:cs typeface="Carlito"/>
                <a:sym typeface="Carlito"/>
              </a:rPr>
              <a:t>Calculated Columns &amp; Measures</a:t>
            </a:r>
            <a:endParaRPr sz="1400" b="0" i="0" u="none" strike="noStrike" cap="none" dirty="0">
              <a:solidFill>
                <a:schemeClr val="dk1"/>
              </a:solidFill>
              <a:latin typeface="Carlito"/>
              <a:ea typeface="Carlito"/>
              <a:cs typeface="Carlito"/>
              <a:sym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sp>
        <p:nvSpPr>
          <p:cNvPr id="183" name="Google Shape;183;p7"/>
          <p:cNvSpPr txBox="1">
            <a:spLocks noGrp="1"/>
          </p:cNvSpPr>
          <p:nvPr>
            <p:ph type="title"/>
          </p:nvPr>
        </p:nvSpPr>
        <p:spPr>
          <a:xfrm>
            <a:off x="887374" y="650189"/>
            <a:ext cx="8430260" cy="84899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sz="5400">
                <a:solidFill>
                  <a:srgbClr val="000000"/>
                </a:solidFill>
              </a:rPr>
              <a:t>DATA MANIPULATION PROCESS</a:t>
            </a:r>
            <a:endParaRPr sz="5400"/>
          </a:p>
        </p:txBody>
      </p:sp>
      <p:sp>
        <p:nvSpPr>
          <p:cNvPr id="184" name="Google Shape;184;p7"/>
          <p:cNvSpPr txBox="1"/>
          <p:nvPr/>
        </p:nvSpPr>
        <p:spPr>
          <a:xfrm>
            <a:off x="711205" y="4688684"/>
            <a:ext cx="4381918" cy="566822"/>
          </a:xfrm>
          <a:prstGeom prst="rect">
            <a:avLst/>
          </a:prstGeom>
          <a:noFill/>
          <a:ln>
            <a:noFill/>
          </a:ln>
        </p:spPr>
        <p:txBody>
          <a:bodyPr spcFirstLastPara="1" wrap="square" lIns="0" tIns="12700" rIns="0" bIns="0" anchor="t" anchorCtr="0">
            <a:spAutoFit/>
          </a:bodyPr>
          <a:lstStyle/>
          <a:p>
            <a:pPr marL="171450" indent="-171450">
              <a:buFont typeface="Arial" panose="020B0604020202020204" pitchFamily="34" charset="0"/>
              <a:buChar char="•"/>
            </a:pPr>
            <a:r>
              <a:rPr lang="en-US" sz="1200" b="0" dirty="0" err="1">
                <a:solidFill>
                  <a:srgbClr val="000000"/>
                </a:solidFill>
                <a:effectLst/>
                <a:latin typeface="Consolas" panose="020B0609020204030204" pitchFamily="49" charset="0"/>
              </a:rPr>
              <a:t>Churned_Customers</a:t>
            </a:r>
            <a:r>
              <a:rPr lang="en-US" sz="1200" b="0" dirty="0">
                <a:solidFill>
                  <a:srgbClr val="000000"/>
                </a:solidFill>
                <a:effectLst/>
                <a:latin typeface="Consolas" panose="020B0609020204030204" pitchFamily="49" charset="0"/>
              </a:rPr>
              <a:t> = </a:t>
            </a:r>
            <a:r>
              <a:rPr lang="en-US" sz="1200" b="0" dirty="0">
                <a:solidFill>
                  <a:srgbClr val="3165BB"/>
                </a:solidFill>
                <a:effectLst/>
                <a:latin typeface="Consolas" panose="020B0609020204030204" pitchFamily="49" charset="0"/>
              </a:rPr>
              <a:t>CALCULATE</a:t>
            </a:r>
            <a:r>
              <a:rPr lang="en-US" sz="1200" b="0" dirty="0">
                <a:solidFill>
                  <a:srgbClr val="000000"/>
                </a:solidFill>
                <a:effectLst/>
                <a:latin typeface="Consolas" panose="020B0609020204030204" pitchFamily="49" charset="0"/>
              </a:rPr>
              <a:t>(</a:t>
            </a:r>
            <a:r>
              <a:rPr lang="en-US" sz="1200" b="0" dirty="0">
                <a:solidFill>
                  <a:srgbClr val="3165BB"/>
                </a:solidFill>
                <a:effectLst/>
                <a:latin typeface="Consolas" panose="020B0609020204030204" pitchFamily="49" charset="0"/>
              </a:rPr>
              <a:t>COUNTROWS</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'Orders$'</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'Orders$'[Churn]</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1</a:t>
            </a:r>
            <a:r>
              <a:rPr lang="en-US" sz="1200" b="0" dirty="0">
                <a:solidFill>
                  <a:srgbClr val="000000"/>
                </a:solidFill>
                <a:effectLst/>
                <a:latin typeface="Consolas" panose="020B0609020204030204" pitchFamily="49" charset="0"/>
              </a:rPr>
              <a:t>)</a:t>
            </a:r>
          </a:p>
        </p:txBody>
      </p:sp>
      <p:grpSp>
        <p:nvGrpSpPr>
          <p:cNvPr id="188" name="Google Shape;188;p7"/>
          <p:cNvGrpSpPr/>
          <p:nvPr/>
        </p:nvGrpSpPr>
        <p:grpSpPr>
          <a:xfrm>
            <a:off x="775716" y="2339339"/>
            <a:ext cx="3584575" cy="315595"/>
            <a:chOff x="775716" y="2339339"/>
            <a:chExt cx="3584575" cy="315595"/>
          </a:xfrm>
        </p:grpSpPr>
        <p:sp>
          <p:nvSpPr>
            <p:cNvPr id="189" name="Google Shape;189;p7"/>
            <p:cNvSpPr/>
            <p:nvPr/>
          </p:nvSpPr>
          <p:spPr>
            <a:xfrm>
              <a:off x="775716" y="2339339"/>
              <a:ext cx="3584575" cy="315595"/>
            </a:xfrm>
            <a:custGeom>
              <a:avLst/>
              <a:gdLst/>
              <a:ahLst/>
              <a:cxnLst/>
              <a:rect l="l" t="t" r="r" b="b"/>
              <a:pathLst>
                <a:path w="3584575" h="315594" extrusionOk="0">
                  <a:moveTo>
                    <a:pt x="3531870" y="0"/>
                  </a:moveTo>
                  <a:lnTo>
                    <a:pt x="52578" y="0"/>
                  </a:lnTo>
                  <a:lnTo>
                    <a:pt x="32114" y="4125"/>
                  </a:lnTo>
                  <a:lnTo>
                    <a:pt x="15401" y="15382"/>
                  </a:lnTo>
                  <a:lnTo>
                    <a:pt x="4132" y="32093"/>
                  </a:lnTo>
                  <a:lnTo>
                    <a:pt x="0" y="52577"/>
                  </a:lnTo>
                  <a:lnTo>
                    <a:pt x="0" y="262889"/>
                  </a:lnTo>
                  <a:lnTo>
                    <a:pt x="4132" y="283374"/>
                  </a:lnTo>
                  <a:lnTo>
                    <a:pt x="15401" y="300085"/>
                  </a:lnTo>
                  <a:lnTo>
                    <a:pt x="32114" y="311342"/>
                  </a:lnTo>
                  <a:lnTo>
                    <a:pt x="52578" y="315468"/>
                  </a:lnTo>
                  <a:lnTo>
                    <a:pt x="3531870" y="315468"/>
                  </a:lnTo>
                  <a:lnTo>
                    <a:pt x="3552354" y="311342"/>
                  </a:lnTo>
                  <a:lnTo>
                    <a:pt x="3569065" y="300085"/>
                  </a:lnTo>
                  <a:lnTo>
                    <a:pt x="3580322" y="283374"/>
                  </a:lnTo>
                  <a:lnTo>
                    <a:pt x="3584448" y="262889"/>
                  </a:lnTo>
                  <a:lnTo>
                    <a:pt x="3584448" y="52577"/>
                  </a:lnTo>
                  <a:lnTo>
                    <a:pt x="3580322" y="32093"/>
                  </a:lnTo>
                  <a:lnTo>
                    <a:pt x="3569065" y="15382"/>
                  </a:lnTo>
                  <a:lnTo>
                    <a:pt x="3552354" y="4125"/>
                  </a:lnTo>
                  <a:lnTo>
                    <a:pt x="3531870" y="0"/>
                  </a:lnTo>
                  <a:close/>
                </a:path>
              </a:pathLst>
            </a:custGeom>
            <a:solidFill>
              <a:srgbClr val="FFD9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 name="Google Shape;190;p7"/>
            <p:cNvSpPr/>
            <p:nvPr/>
          </p:nvSpPr>
          <p:spPr>
            <a:xfrm>
              <a:off x="775716" y="2339339"/>
              <a:ext cx="3584575" cy="315595"/>
            </a:xfrm>
            <a:custGeom>
              <a:avLst/>
              <a:gdLst/>
              <a:ahLst/>
              <a:cxnLst/>
              <a:rect l="l" t="t" r="r" b="b"/>
              <a:pathLst>
                <a:path w="3584575" h="315594" extrusionOk="0">
                  <a:moveTo>
                    <a:pt x="0" y="52577"/>
                  </a:moveTo>
                  <a:lnTo>
                    <a:pt x="4132" y="32093"/>
                  </a:lnTo>
                  <a:lnTo>
                    <a:pt x="15401" y="15382"/>
                  </a:lnTo>
                  <a:lnTo>
                    <a:pt x="32114" y="4125"/>
                  </a:lnTo>
                  <a:lnTo>
                    <a:pt x="52578" y="0"/>
                  </a:lnTo>
                  <a:lnTo>
                    <a:pt x="3531870" y="0"/>
                  </a:lnTo>
                  <a:lnTo>
                    <a:pt x="3552354" y="4125"/>
                  </a:lnTo>
                  <a:lnTo>
                    <a:pt x="3569065" y="15382"/>
                  </a:lnTo>
                  <a:lnTo>
                    <a:pt x="3580322" y="32093"/>
                  </a:lnTo>
                  <a:lnTo>
                    <a:pt x="3584448" y="52577"/>
                  </a:lnTo>
                  <a:lnTo>
                    <a:pt x="3584448" y="262889"/>
                  </a:lnTo>
                  <a:lnTo>
                    <a:pt x="3580322" y="283374"/>
                  </a:lnTo>
                  <a:lnTo>
                    <a:pt x="3569065" y="300085"/>
                  </a:lnTo>
                  <a:lnTo>
                    <a:pt x="3552354" y="311342"/>
                  </a:lnTo>
                  <a:lnTo>
                    <a:pt x="3531870" y="315468"/>
                  </a:lnTo>
                  <a:lnTo>
                    <a:pt x="52578" y="315468"/>
                  </a:lnTo>
                  <a:lnTo>
                    <a:pt x="32114" y="311342"/>
                  </a:lnTo>
                  <a:lnTo>
                    <a:pt x="15401" y="300085"/>
                  </a:lnTo>
                  <a:lnTo>
                    <a:pt x="4132" y="283374"/>
                  </a:lnTo>
                  <a:lnTo>
                    <a:pt x="0" y="262889"/>
                  </a:lnTo>
                  <a:lnTo>
                    <a:pt x="0" y="52577"/>
                  </a:lnTo>
                  <a:close/>
                </a:path>
              </a:pathLst>
            </a:custGeom>
            <a:noFill/>
            <a:ln w="127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1" name="Google Shape;191;p7"/>
            <p:cNvSpPr/>
            <p:nvPr/>
          </p:nvSpPr>
          <p:spPr>
            <a:xfrm>
              <a:off x="794004" y="2354579"/>
              <a:ext cx="3548379" cy="285115"/>
            </a:xfrm>
            <a:custGeom>
              <a:avLst/>
              <a:gdLst/>
              <a:ahLst/>
              <a:cxnLst/>
              <a:rect l="l" t="t" r="r" b="b"/>
              <a:pathLst>
                <a:path w="3548379" h="285114" extrusionOk="0">
                  <a:moveTo>
                    <a:pt x="3547872" y="0"/>
                  </a:moveTo>
                  <a:lnTo>
                    <a:pt x="0" y="0"/>
                  </a:lnTo>
                  <a:lnTo>
                    <a:pt x="0" y="284988"/>
                  </a:lnTo>
                  <a:lnTo>
                    <a:pt x="3547872" y="284988"/>
                  </a:lnTo>
                  <a:lnTo>
                    <a:pt x="3547872" y="0"/>
                  </a:lnTo>
                  <a:close/>
                </a:path>
              </a:pathLst>
            </a:custGeom>
            <a:solidFill>
              <a:srgbClr val="FFD96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2" name="Google Shape;192;p7"/>
          <p:cNvSpPr txBox="1"/>
          <p:nvPr/>
        </p:nvSpPr>
        <p:spPr>
          <a:xfrm>
            <a:off x="1199184" y="2338577"/>
            <a:ext cx="2734945" cy="2692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Carlito"/>
                <a:ea typeface="Carlito"/>
                <a:cs typeface="Carlito"/>
                <a:sym typeface="Carlito"/>
              </a:rPr>
              <a:t>Measures &amp; Calculated Columns</a:t>
            </a:r>
            <a:endParaRPr sz="1600" b="0" i="0" u="none" strike="noStrike" cap="none">
              <a:solidFill>
                <a:schemeClr val="dk1"/>
              </a:solidFill>
              <a:latin typeface="Carlito"/>
              <a:ea typeface="Carlito"/>
              <a:cs typeface="Carlito"/>
              <a:sym typeface="Carlito"/>
            </a:endParaRPr>
          </a:p>
        </p:txBody>
      </p:sp>
      <p:sp>
        <p:nvSpPr>
          <p:cNvPr id="199" name="Google Shape;199;p7"/>
          <p:cNvSpPr txBox="1"/>
          <p:nvPr/>
        </p:nvSpPr>
        <p:spPr>
          <a:xfrm>
            <a:off x="6690981" y="4222711"/>
            <a:ext cx="5237634" cy="649922"/>
          </a:xfrm>
          <a:prstGeom prst="rect">
            <a:avLst/>
          </a:prstGeom>
          <a:noFill/>
          <a:ln>
            <a:noFill/>
          </a:ln>
        </p:spPr>
        <p:txBody>
          <a:bodyPr spcFirstLastPara="1" wrap="square" lIns="0" tIns="12700" rIns="0" bIns="0" anchor="t" anchorCtr="0">
            <a:spAutoFit/>
          </a:bodyPr>
          <a:lstStyle/>
          <a:p>
            <a:pPr marL="184150" indent="-171450">
              <a:lnSpc>
                <a:spcPct val="114722"/>
              </a:lnSpc>
              <a:buSzPts val="1800"/>
              <a:buFont typeface="Arial" panose="020B0604020202020204" pitchFamily="34" charset="0"/>
              <a:buChar char="•"/>
            </a:pPr>
            <a:r>
              <a:rPr lang="en-US" sz="1200" b="0" dirty="0" err="1">
                <a:solidFill>
                  <a:srgbClr val="000000"/>
                </a:solidFill>
                <a:effectLst/>
                <a:latin typeface="Consolas" panose="020B0609020204030204" pitchFamily="49" charset="0"/>
              </a:rPr>
              <a:t>Repeat_Orders</a:t>
            </a:r>
            <a:r>
              <a:rPr lang="en-US" sz="1200" b="0" dirty="0">
                <a:solidFill>
                  <a:srgbClr val="000000"/>
                </a:solidFill>
                <a:effectLst/>
                <a:latin typeface="Consolas" panose="020B0609020204030204" pitchFamily="49" charset="0"/>
              </a:rPr>
              <a:t> = </a:t>
            </a:r>
            <a:r>
              <a:rPr lang="en-US" sz="1200" b="0" dirty="0">
                <a:solidFill>
                  <a:srgbClr val="3165BB"/>
                </a:solidFill>
                <a:effectLst/>
                <a:latin typeface="Consolas" panose="020B0609020204030204" pitchFamily="49" charset="0"/>
              </a:rPr>
              <a:t>COUNTROWS</a:t>
            </a:r>
            <a:r>
              <a:rPr lang="en-US" sz="1200" b="0" dirty="0">
                <a:solidFill>
                  <a:srgbClr val="000000"/>
                </a:solidFill>
                <a:effectLst/>
                <a:latin typeface="Consolas" panose="020B0609020204030204" pitchFamily="49" charset="0"/>
              </a:rPr>
              <a:t>(</a:t>
            </a:r>
            <a:r>
              <a:rPr lang="en-US" sz="1200" b="0" dirty="0">
                <a:solidFill>
                  <a:srgbClr val="3165BB"/>
                </a:solidFill>
                <a:effectLst/>
                <a:latin typeface="Consolas" panose="020B0609020204030204" pitchFamily="49" charset="0"/>
              </a:rPr>
              <a:t>FILTER</a:t>
            </a:r>
            <a:r>
              <a:rPr lang="en-US" sz="1200" b="0" dirty="0">
                <a:solidFill>
                  <a:srgbClr val="000000"/>
                </a:solidFill>
                <a:effectLst/>
                <a:latin typeface="Consolas" panose="020B0609020204030204" pitchFamily="49" charset="0"/>
              </a:rPr>
              <a:t>(</a:t>
            </a:r>
            <a:r>
              <a:rPr lang="en-US" sz="1200" b="0" dirty="0">
                <a:solidFill>
                  <a:srgbClr val="3165BB"/>
                </a:solidFill>
                <a:effectLst/>
                <a:latin typeface="Consolas" panose="020B0609020204030204" pitchFamily="49" charset="0"/>
              </a:rPr>
              <a:t>SUMMARIZE</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'Orders$'</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'Orders$'[Customer 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"OrderCount"</a:t>
            </a:r>
            <a:r>
              <a:rPr lang="en-US" sz="1200" b="0" dirty="0">
                <a:solidFill>
                  <a:srgbClr val="000000"/>
                </a:solidFill>
                <a:effectLst/>
                <a:latin typeface="Consolas" panose="020B0609020204030204" pitchFamily="49" charset="0"/>
              </a:rPr>
              <a:t>, </a:t>
            </a:r>
            <a:r>
              <a:rPr lang="en-US" sz="1200" b="0" dirty="0">
                <a:solidFill>
                  <a:srgbClr val="3165BB"/>
                </a:solidFill>
                <a:effectLst/>
                <a:latin typeface="Consolas" panose="020B0609020204030204" pitchFamily="49" charset="0"/>
              </a:rPr>
              <a:t>COUNT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'Orders$'[Order ID]</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[OrderCount]</a:t>
            </a:r>
            <a:r>
              <a:rPr lang="en-US" sz="1200" b="0" dirty="0">
                <a:solidFill>
                  <a:srgbClr val="000000"/>
                </a:solidFill>
                <a:effectLst/>
                <a:latin typeface="Consolas" panose="020B0609020204030204" pitchFamily="49" charset="0"/>
              </a:rPr>
              <a:t> &gt; </a:t>
            </a:r>
            <a:r>
              <a:rPr lang="en-US" sz="1200" b="0" dirty="0">
                <a:solidFill>
                  <a:srgbClr val="098658"/>
                </a:solidFill>
                <a:effectLst/>
                <a:latin typeface="Consolas" panose="020B0609020204030204" pitchFamily="49" charset="0"/>
              </a:rPr>
              <a:t>1</a:t>
            </a:r>
            <a:r>
              <a:rPr lang="en-US" sz="1200" b="0" dirty="0">
                <a:solidFill>
                  <a:srgbClr val="000000"/>
                </a:solidFill>
                <a:effectLst/>
                <a:latin typeface="Consolas" panose="020B0609020204030204" pitchFamily="49" charset="0"/>
              </a:rPr>
              <a:t>))</a:t>
            </a:r>
          </a:p>
        </p:txBody>
      </p:sp>
      <p:sp>
        <p:nvSpPr>
          <p:cNvPr id="20" name="Google Shape;184;p7">
            <a:extLst>
              <a:ext uri="{FF2B5EF4-FFF2-40B4-BE49-F238E27FC236}">
                <a16:creationId xmlns:a16="http://schemas.microsoft.com/office/drawing/2014/main" id="{51518C19-57DA-4482-A8EC-B8FA717432C3}"/>
              </a:ext>
            </a:extLst>
          </p:cNvPr>
          <p:cNvSpPr txBox="1"/>
          <p:nvPr/>
        </p:nvSpPr>
        <p:spPr>
          <a:xfrm>
            <a:off x="720585" y="3657600"/>
            <a:ext cx="4255134" cy="474489"/>
          </a:xfrm>
          <a:prstGeom prst="rect">
            <a:avLst/>
          </a:prstGeom>
          <a:noFill/>
          <a:ln>
            <a:noFill/>
          </a:ln>
        </p:spPr>
        <p:txBody>
          <a:bodyPr spcFirstLastPara="1" wrap="square" lIns="0" tIns="12700" rIns="0" bIns="0" anchor="t" anchorCtr="0">
            <a:spAutoFit/>
          </a:bodyPr>
          <a:lstStyle/>
          <a:p>
            <a:pPr marL="171450" indent="-171450">
              <a:buFont typeface="Arial" panose="020B0604020202020204" pitchFamily="34" charset="0"/>
              <a:buChar char="•"/>
            </a:pPr>
            <a:r>
              <a:rPr lang="en-US" sz="1200" b="0" dirty="0">
                <a:solidFill>
                  <a:srgbClr val="000000"/>
                </a:solidFill>
                <a:effectLst/>
                <a:latin typeface="Consolas" panose="020B0609020204030204" pitchFamily="49" charset="0"/>
              </a:rPr>
              <a:t>Churn = </a:t>
            </a:r>
            <a:r>
              <a:rPr lang="en-US" sz="1200" b="0" dirty="0">
                <a:solidFill>
                  <a:srgbClr val="3165BB"/>
                </a:solidFill>
                <a:effectLst/>
                <a:latin typeface="Consolas" panose="020B0609020204030204" pitchFamily="49" charset="0"/>
              </a:rPr>
              <a:t>IF</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'Orders$'</a:t>
            </a:r>
            <a:r>
              <a:rPr lang="en-US" sz="1200" b="0" dirty="0">
                <a:solidFill>
                  <a:srgbClr val="68349C"/>
                </a:solidFill>
                <a:effectLst/>
                <a:latin typeface="Consolas" panose="020B0609020204030204" pitchFamily="49" charset="0"/>
              </a:rPr>
              <a:t>[Repeat Orders]</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a:t>
            </a:r>
            <a:r>
              <a:rPr lang="en-GB" sz="1200" b="0" i="0" u="none" strike="noStrike" cap="none" dirty="0">
                <a:solidFill>
                  <a:srgbClr val="FFFFFF"/>
                </a:solidFill>
                <a:latin typeface="Carlito"/>
                <a:ea typeface="Carlito"/>
                <a:cs typeface="Carlito"/>
                <a:sym typeface="Carlito"/>
              </a:rPr>
              <a:t>Order </a:t>
            </a:r>
            <a:r>
              <a:rPr lang="en-GB" sz="1800" b="0" i="0" u="none" strike="noStrike" cap="none" dirty="0">
                <a:solidFill>
                  <a:srgbClr val="FFFFFF"/>
                </a:solidFill>
                <a:latin typeface="Carlito"/>
                <a:ea typeface="Carlito"/>
                <a:cs typeface="Carlito"/>
                <a:sym typeface="Carlito"/>
              </a:rPr>
              <a:t>Value (AOV)</a:t>
            </a:r>
            <a:endParaRPr sz="1800" b="0" i="0" u="none" strike="noStrike" cap="none" dirty="0">
              <a:solidFill>
                <a:schemeClr val="dk1"/>
              </a:solidFill>
              <a:latin typeface="Carlito"/>
              <a:ea typeface="Carlito"/>
              <a:cs typeface="Carlito"/>
              <a:sym typeface="Carlito"/>
            </a:endParaRPr>
          </a:p>
        </p:txBody>
      </p:sp>
      <p:sp>
        <p:nvSpPr>
          <p:cNvPr id="21" name="Google Shape;184;p7">
            <a:extLst>
              <a:ext uri="{FF2B5EF4-FFF2-40B4-BE49-F238E27FC236}">
                <a16:creationId xmlns:a16="http://schemas.microsoft.com/office/drawing/2014/main" id="{A52AA4A1-AF61-4ECE-B8D4-DD54EDF8FEE2}"/>
              </a:ext>
            </a:extLst>
          </p:cNvPr>
          <p:cNvSpPr txBox="1"/>
          <p:nvPr/>
        </p:nvSpPr>
        <p:spPr>
          <a:xfrm>
            <a:off x="720585" y="4217430"/>
            <a:ext cx="4255134" cy="382156"/>
          </a:xfrm>
          <a:prstGeom prst="rect">
            <a:avLst/>
          </a:prstGeom>
          <a:noFill/>
          <a:ln>
            <a:noFill/>
          </a:ln>
        </p:spPr>
        <p:txBody>
          <a:bodyPr spcFirstLastPara="1" wrap="square" lIns="0" tIns="12700" rIns="0" bIns="0" anchor="t" anchorCtr="0">
            <a:spAutoFit/>
          </a:bodyPr>
          <a:lstStyle/>
          <a:p>
            <a:pPr marL="171450" indent="-171450">
              <a:buFont typeface="Arial" panose="020B0604020202020204" pitchFamily="34" charset="0"/>
              <a:buChar char="•"/>
            </a:pPr>
            <a:r>
              <a:rPr lang="en-US" sz="1200" b="0" dirty="0" err="1">
                <a:solidFill>
                  <a:srgbClr val="000000"/>
                </a:solidFill>
                <a:effectLst/>
                <a:latin typeface="Consolas" panose="020B0609020204030204" pitchFamily="49" charset="0"/>
              </a:rPr>
              <a:t>Churn_Rate</a:t>
            </a:r>
            <a:r>
              <a:rPr lang="en-US" sz="1200" b="0" dirty="0">
                <a:solidFill>
                  <a:srgbClr val="000000"/>
                </a:solidFill>
                <a:effectLst/>
                <a:latin typeface="Consolas" panose="020B0609020204030204" pitchFamily="49" charset="0"/>
              </a:rPr>
              <a:t> = </a:t>
            </a:r>
            <a:r>
              <a:rPr lang="en-US" sz="1200" b="0" dirty="0">
                <a:solidFill>
                  <a:srgbClr val="3165BB"/>
                </a:solidFill>
                <a:effectLst/>
                <a:latin typeface="Consolas" panose="020B0609020204030204" pitchFamily="49" charset="0"/>
              </a:rPr>
              <a:t>DIVIDE</a:t>
            </a:r>
            <a:r>
              <a:rPr lang="en-US" sz="1200" b="0" dirty="0">
                <a:solidFill>
                  <a:srgbClr val="000000"/>
                </a:solidFill>
                <a:effectLst/>
                <a:latin typeface="Consolas" panose="020B0609020204030204" pitchFamily="49" charset="0"/>
              </a:rPr>
              <a:t>(</a:t>
            </a:r>
            <a:r>
              <a:rPr lang="en-US" sz="1200" b="0" dirty="0">
                <a:solidFill>
                  <a:srgbClr val="68349C"/>
                </a:solidFill>
                <a:effectLst/>
                <a:latin typeface="Consolas" panose="020B0609020204030204" pitchFamily="49" charset="0"/>
              </a:rPr>
              <a:t>[</a:t>
            </a:r>
            <a:r>
              <a:rPr lang="en-US" sz="1200" b="0" dirty="0" err="1">
                <a:solidFill>
                  <a:srgbClr val="68349C"/>
                </a:solidFill>
                <a:effectLst/>
                <a:latin typeface="Consolas" panose="020B0609020204030204" pitchFamily="49" charset="0"/>
              </a:rPr>
              <a:t>Churned_Customers</a:t>
            </a:r>
            <a:r>
              <a:rPr lang="en-US" sz="1200" b="0" dirty="0">
                <a:solidFill>
                  <a:srgbClr val="68349C"/>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68349C"/>
                </a:solidFill>
                <a:effectLst/>
                <a:latin typeface="Consolas" panose="020B0609020204030204" pitchFamily="49" charset="0"/>
              </a:rPr>
              <a:t>[Total_ Customers]</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 </a:t>
            </a:r>
            <a:r>
              <a:rPr lang="en-US" sz="1200" b="0" dirty="0">
                <a:solidFill>
                  <a:srgbClr val="098658"/>
                </a:solidFill>
                <a:effectLst/>
                <a:latin typeface="Consolas" panose="020B0609020204030204" pitchFamily="49" charset="0"/>
              </a:rPr>
              <a:t>100</a:t>
            </a:r>
            <a:endParaRPr lang="en-US" sz="1200" b="0" dirty="0">
              <a:solidFill>
                <a:srgbClr val="000000"/>
              </a:solidFill>
              <a:effectLst/>
              <a:latin typeface="Consolas" panose="020B0609020204030204" pitchFamily="49" charset="0"/>
            </a:endParaRPr>
          </a:p>
        </p:txBody>
      </p:sp>
      <p:sp>
        <p:nvSpPr>
          <p:cNvPr id="22" name="Google Shape;184;p7">
            <a:extLst>
              <a:ext uri="{FF2B5EF4-FFF2-40B4-BE49-F238E27FC236}">
                <a16:creationId xmlns:a16="http://schemas.microsoft.com/office/drawing/2014/main" id="{6B576CC1-1338-4791-BE8B-7468125820FA}"/>
              </a:ext>
            </a:extLst>
          </p:cNvPr>
          <p:cNvSpPr txBox="1"/>
          <p:nvPr/>
        </p:nvSpPr>
        <p:spPr>
          <a:xfrm>
            <a:off x="711205" y="6092335"/>
            <a:ext cx="9417534" cy="936154"/>
          </a:xfrm>
          <a:prstGeom prst="rect">
            <a:avLst/>
          </a:prstGeom>
          <a:noFill/>
          <a:ln>
            <a:noFill/>
          </a:ln>
        </p:spPr>
        <p:txBody>
          <a:bodyPr spcFirstLastPara="1" wrap="square" lIns="0" tIns="12700" rIns="0" bIns="0" anchor="t" anchorCtr="0">
            <a:spAutoFit/>
          </a:bodyPr>
          <a:lstStyle/>
          <a:p>
            <a:pPr marL="171450" indent="-171450">
              <a:buFont typeface="Arial" panose="020B0604020202020204" pitchFamily="34" charset="0"/>
              <a:buChar char="•"/>
            </a:pPr>
            <a:r>
              <a:rPr lang="en-IN" sz="1200" b="0" dirty="0" err="1">
                <a:solidFill>
                  <a:srgbClr val="000000"/>
                </a:solidFill>
                <a:effectLst/>
                <a:latin typeface="Consolas" panose="020B0609020204030204" pitchFamily="49" charset="0"/>
              </a:rPr>
              <a:t>Cumulative_Sales_by_Sub</a:t>
            </a:r>
            <a:r>
              <a:rPr lang="en-IN" sz="1200" b="0" dirty="0">
                <a:solidFill>
                  <a:srgbClr val="000000"/>
                </a:solidFill>
                <a:effectLst/>
                <a:latin typeface="Consolas" panose="020B0609020204030204" pitchFamily="49" charset="0"/>
              </a:rPr>
              <a:t>-Category = </a:t>
            </a:r>
          </a:p>
          <a:p>
            <a:r>
              <a:rPr lang="en-IN" sz="1200" b="0" dirty="0">
                <a:solidFill>
                  <a:srgbClr val="0000FF"/>
                </a:solidFill>
                <a:effectLst/>
                <a:latin typeface="Consolas" panose="020B0609020204030204" pitchFamily="49" charset="0"/>
              </a:rPr>
              <a:t>VAR</a:t>
            </a:r>
            <a:r>
              <a:rPr lang="en-IN" sz="1200" b="0" dirty="0">
                <a:solidFill>
                  <a:srgbClr val="000000"/>
                </a:solidFill>
                <a:effectLst/>
                <a:latin typeface="Consolas" panose="020B0609020204030204" pitchFamily="49" charset="0"/>
              </a:rPr>
              <a:t> </a:t>
            </a:r>
            <a:r>
              <a:rPr lang="en-IN" sz="1200" b="0" dirty="0">
                <a:solidFill>
                  <a:srgbClr val="008080"/>
                </a:solidFill>
                <a:effectLst/>
                <a:latin typeface="Consolas" panose="020B0609020204030204" pitchFamily="49" charset="0"/>
              </a:rPr>
              <a:t>CurrentSubCategory</a:t>
            </a:r>
            <a:r>
              <a:rPr lang="en-IN" sz="1200" b="0" dirty="0">
                <a:solidFill>
                  <a:srgbClr val="000000"/>
                </a:solidFill>
                <a:effectLst/>
                <a:latin typeface="Consolas" panose="020B0609020204030204" pitchFamily="49" charset="0"/>
              </a:rPr>
              <a:t> = </a:t>
            </a:r>
            <a:r>
              <a:rPr lang="en-IN" sz="1200" b="0" dirty="0">
                <a:solidFill>
                  <a:srgbClr val="3165BB"/>
                </a:solidFill>
                <a:effectLst/>
                <a:latin typeface="Consolas" panose="020B0609020204030204" pitchFamily="49" charset="0"/>
              </a:rPr>
              <a:t>MAX</a:t>
            </a:r>
            <a:r>
              <a:rPr lang="en-IN" sz="1200" b="0" dirty="0">
                <a:solidFill>
                  <a:srgbClr val="000000"/>
                </a:solidFill>
                <a:effectLst/>
                <a:latin typeface="Consolas" panose="020B0609020204030204" pitchFamily="49" charset="0"/>
              </a:rPr>
              <a:t>(</a:t>
            </a:r>
            <a:r>
              <a:rPr lang="en-IN" sz="1200" b="0" dirty="0">
                <a:solidFill>
                  <a:srgbClr val="001080"/>
                </a:solidFill>
                <a:effectLst/>
                <a:latin typeface="Consolas" panose="020B0609020204030204" pitchFamily="49" charset="0"/>
              </a:rPr>
              <a:t>'Orders$'[Sub-Category]</a:t>
            </a:r>
            <a:r>
              <a:rPr lang="en-IN" sz="1200" b="0" dirty="0">
                <a:solidFill>
                  <a:srgbClr val="000000"/>
                </a:solidFill>
                <a:effectLst/>
                <a:latin typeface="Consolas" panose="020B0609020204030204" pitchFamily="49" charset="0"/>
              </a:rPr>
              <a:t>)</a:t>
            </a:r>
          </a:p>
          <a:p>
            <a:r>
              <a:rPr lang="en-IN" sz="1200" b="0" dirty="0">
                <a:solidFill>
                  <a:srgbClr val="0000FF"/>
                </a:solidFill>
                <a:effectLst/>
                <a:latin typeface="Consolas" panose="020B0609020204030204" pitchFamily="49" charset="0"/>
              </a:rPr>
              <a:t>RETURN</a:t>
            </a:r>
            <a:endParaRPr lang="en-IN" sz="1200" b="0" dirty="0">
              <a:solidFill>
                <a:srgbClr val="000000"/>
              </a:solidFill>
              <a:effectLst/>
              <a:latin typeface="Consolas" panose="020B0609020204030204" pitchFamily="49" charset="0"/>
            </a:endParaRPr>
          </a:p>
          <a:p>
            <a:r>
              <a:rPr lang="en-IN" sz="1200" b="0" dirty="0">
                <a:solidFill>
                  <a:srgbClr val="000000"/>
                </a:solidFill>
                <a:effectLst/>
                <a:latin typeface="Consolas" panose="020B0609020204030204" pitchFamily="49" charset="0"/>
              </a:rPr>
              <a:t>    </a:t>
            </a:r>
            <a:r>
              <a:rPr lang="en-IN" sz="1200" b="0" dirty="0">
                <a:solidFill>
                  <a:srgbClr val="3165BB"/>
                </a:solidFill>
                <a:effectLst/>
                <a:latin typeface="Consolas" panose="020B0609020204030204" pitchFamily="49" charset="0"/>
              </a:rPr>
              <a:t>CALCULATE</a:t>
            </a:r>
            <a:r>
              <a:rPr lang="en-IN" sz="1200" b="0" dirty="0">
                <a:solidFill>
                  <a:srgbClr val="000000"/>
                </a:solidFill>
                <a:effectLst/>
                <a:latin typeface="Consolas" panose="020B0609020204030204" pitchFamily="49" charset="0"/>
              </a:rPr>
              <a:t>(</a:t>
            </a:r>
            <a:r>
              <a:rPr lang="en-IN" sz="1200" b="0" dirty="0">
                <a:solidFill>
                  <a:srgbClr val="3165BB"/>
                </a:solidFill>
                <a:effectLst/>
                <a:latin typeface="Consolas" panose="020B0609020204030204" pitchFamily="49" charset="0"/>
              </a:rPr>
              <a:t>SUM</a:t>
            </a:r>
            <a:r>
              <a:rPr lang="en-IN" sz="1200" b="0" dirty="0">
                <a:solidFill>
                  <a:srgbClr val="000000"/>
                </a:solidFill>
                <a:effectLst/>
                <a:latin typeface="Consolas" panose="020B0609020204030204" pitchFamily="49" charset="0"/>
              </a:rPr>
              <a:t>(</a:t>
            </a:r>
            <a:r>
              <a:rPr lang="en-IN" sz="1200" b="0" dirty="0">
                <a:solidFill>
                  <a:srgbClr val="001080"/>
                </a:solidFill>
                <a:effectLst/>
                <a:latin typeface="Consolas" panose="020B0609020204030204" pitchFamily="49" charset="0"/>
              </a:rPr>
              <a:t>'Orders$'[Sales]</a:t>
            </a:r>
            <a:r>
              <a:rPr lang="en-IN" sz="1200" b="0" dirty="0">
                <a:solidFill>
                  <a:srgbClr val="000000"/>
                </a:solidFill>
                <a:effectLst/>
                <a:latin typeface="Consolas" panose="020B0609020204030204" pitchFamily="49" charset="0"/>
              </a:rPr>
              <a:t>), </a:t>
            </a:r>
            <a:r>
              <a:rPr lang="en-IN" sz="1200" b="0" dirty="0">
                <a:solidFill>
                  <a:srgbClr val="3165BB"/>
                </a:solidFill>
                <a:effectLst/>
                <a:latin typeface="Consolas" panose="020B0609020204030204" pitchFamily="49" charset="0"/>
              </a:rPr>
              <a:t>FILTER</a:t>
            </a:r>
            <a:r>
              <a:rPr lang="en-IN" sz="1200" b="0" dirty="0">
                <a:solidFill>
                  <a:srgbClr val="000000"/>
                </a:solidFill>
                <a:effectLst/>
                <a:latin typeface="Consolas" panose="020B0609020204030204" pitchFamily="49" charset="0"/>
              </a:rPr>
              <a:t>(</a:t>
            </a:r>
            <a:r>
              <a:rPr lang="en-IN" sz="1200" b="0" dirty="0">
                <a:solidFill>
                  <a:srgbClr val="3165BB"/>
                </a:solidFill>
                <a:effectLst/>
                <a:latin typeface="Consolas" panose="020B0609020204030204" pitchFamily="49" charset="0"/>
              </a:rPr>
              <a:t>ALL</a:t>
            </a:r>
            <a:r>
              <a:rPr lang="en-IN" sz="1200" b="0" dirty="0">
                <a:solidFill>
                  <a:srgbClr val="000000"/>
                </a:solidFill>
                <a:effectLst/>
                <a:latin typeface="Consolas" panose="020B0609020204030204" pitchFamily="49" charset="0"/>
              </a:rPr>
              <a:t>(</a:t>
            </a:r>
            <a:r>
              <a:rPr lang="en-IN" sz="1200" b="0" dirty="0">
                <a:solidFill>
                  <a:srgbClr val="001080"/>
                </a:solidFill>
                <a:effectLst/>
                <a:latin typeface="Consolas" panose="020B0609020204030204" pitchFamily="49" charset="0"/>
              </a:rPr>
              <a:t>'Orders$'</a:t>
            </a:r>
            <a:r>
              <a:rPr lang="en-IN" sz="1200" b="0" dirty="0">
                <a:solidFill>
                  <a:srgbClr val="000000"/>
                </a:solidFill>
                <a:effectLst/>
                <a:latin typeface="Consolas" panose="020B0609020204030204" pitchFamily="49" charset="0"/>
              </a:rPr>
              <a:t>),</a:t>
            </a:r>
            <a:r>
              <a:rPr lang="en-IN" sz="1200" b="0" dirty="0">
                <a:solidFill>
                  <a:srgbClr val="001080"/>
                </a:solidFill>
                <a:effectLst/>
                <a:latin typeface="Consolas" panose="020B0609020204030204" pitchFamily="49" charset="0"/>
              </a:rPr>
              <a:t>'Orders$'[Sub-Category]</a:t>
            </a:r>
            <a:r>
              <a:rPr lang="en-IN" sz="1200" b="0" dirty="0">
                <a:solidFill>
                  <a:srgbClr val="000000"/>
                </a:solidFill>
                <a:effectLst/>
                <a:latin typeface="Consolas" panose="020B0609020204030204" pitchFamily="49" charset="0"/>
              </a:rPr>
              <a:t> = </a:t>
            </a:r>
            <a:r>
              <a:rPr lang="en-IN" sz="1200" b="0" dirty="0">
                <a:solidFill>
                  <a:srgbClr val="008080"/>
                </a:solidFill>
                <a:effectLst/>
                <a:latin typeface="Consolas" panose="020B0609020204030204" pitchFamily="49" charset="0"/>
              </a:rPr>
              <a:t>CurrentSubCategory</a:t>
            </a:r>
            <a:endParaRPr lang="en-IN" sz="1200" b="0" dirty="0">
              <a:solidFill>
                <a:srgbClr val="000000"/>
              </a:solidFill>
              <a:effectLst/>
              <a:latin typeface="Consolas" panose="020B0609020204030204" pitchFamily="49" charset="0"/>
            </a:endParaRPr>
          </a:p>
          <a:p>
            <a:r>
              <a:rPr lang="en-IN" sz="1200" b="0" dirty="0">
                <a:solidFill>
                  <a:srgbClr val="000000"/>
                </a:solidFill>
                <a:effectLst/>
                <a:latin typeface="Consolas" panose="020B0609020204030204" pitchFamily="49" charset="0"/>
              </a:rPr>
              <a:t>                &amp;&amp; </a:t>
            </a:r>
            <a:r>
              <a:rPr lang="en-IN" sz="1200" b="0" dirty="0">
                <a:solidFill>
                  <a:srgbClr val="001080"/>
                </a:solidFill>
                <a:effectLst/>
                <a:latin typeface="Consolas" panose="020B0609020204030204" pitchFamily="49" charset="0"/>
              </a:rPr>
              <a:t>'Orders$'[Order Date]</a:t>
            </a:r>
            <a:r>
              <a:rPr lang="en-IN" sz="1200" b="0" dirty="0">
                <a:solidFill>
                  <a:srgbClr val="000000"/>
                </a:solidFill>
                <a:effectLst/>
                <a:latin typeface="Consolas" panose="020B0609020204030204" pitchFamily="49" charset="0"/>
              </a:rPr>
              <a:t> &lt;= </a:t>
            </a:r>
            <a:r>
              <a:rPr lang="en-IN" sz="1200" b="0" dirty="0">
                <a:solidFill>
                  <a:srgbClr val="3165BB"/>
                </a:solidFill>
                <a:effectLst/>
                <a:latin typeface="Consolas" panose="020B0609020204030204" pitchFamily="49" charset="0"/>
              </a:rPr>
              <a:t>MAX</a:t>
            </a:r>
            <a:r>
              <a:rPr lang="en-IN" sz="1200" b="0" dirty="0">
                <a:solidFill>
                  <a:srgbClr val="000000"/>
                </a:solidFill>
                <a:effectLst/>
                <a:latin typeface="Consolas" panose="020B0609020204030204" pitchFamily="49" charset="0"/>
              </a:rPr>
              <a:t>(</a:t>
            </a:r>
            <a:r>
              <a:rPr lang="en-IN" sz="1200" b="0" dirty="0">
                <a:solidFill>
                  <a:srgbClr val="001080"/>
                </a:solidFill>
                <a:effectLst/>
                <a:latin typeface="Consolas" panose="020B0609020204030204" pitchFamily="49" charset="0"/>
              </a:rPr>
              <a:t>'Orders$'[Order Date]</a:t>
            </a:r>
            <a:r>
              <a:rPr lang="en-IN" sz="1200" b="0" dirty="0">
                <a:solidFill>
                  <a:srgbClr val="000000"/>
                </a:solidFill>
                <a:effectLst/>
                <a:latin typeface="Consolas" panose="020B0609020204030204" pitchFamily="49" charset="0"/>
              </a:rPr>
              <a:t>)))</a:t>
            </a:r>
          </a:p>
        </p:txBody>
      </p:sp>
      <p:sp>
        <p:nvSpPr>
          <p:cNvPr id="23" name="Google Shape;184;p7">
            <a:extLst>
              <a:ext uri="{FF2B5EF4-FFF2-40B4-BE49-F238E27FC236}">
                <a16:creationId xmlns:a16="http://schemas.microsoft.com/office/drawing/2014/main" id="{BAA69779-D6BF-45D8-A8B7-261A0338FC16}"/>
              </a:ext>
            </a:extLst>
          </p:cNvPr>
          <p:cNvSpPr txBox="1"/>
          <p:nvPr/>
        </p:nvSpPr>
        <p:spPr>
          <a:xfrm>
            <a:off x="711205" y="5344082"/>
            <a:ext cx="6126144" cy="659155"/>
          </a:xfrm>
          <a:prstGeom prst="rect">
            <a:avLst/>
          </a:prstGeom>
          <a:noFill/>
          <a:ln>
            <a:noFill/>
          </a:ln>
        </p:spPr>
        <p:txBody>
          <a:bodyPr spcFirstLastPara="1" wrap="square" lIns="0" tIns="12700" rIns="0" bIns="0" anchor="t" anchorCtr="0">
            <a:spAutoFit/>
          </a:bodyPr>
          <a:lstStyle/>
          <a:p>
            <a:pPr marL="171450" indent="-171450">
              <a:buFont typeface="Arial" panose="020B0604020202020204" pitchFamily="34" charset="0"/>
              <a:buChar char="•"/>
            </a:pPr>
            <a:r>
              <a:rPr lang="en-US" sz="1200" b="0" dirty="0" err="1">
                <a:solidFill>
                  <a:srgbClr val="000000"/>
                </a:solidFill>
                <a:effectLst/>
                <a:latin typeface="Consolas" panose="020B0609020204030204" pitchFamily="49" charset="0"/>
              </a:rPr>
              <a:t>New_Orders</a:t>
            </a:r>
            <a:r>
              <a:rPr lang="en-US" sz="1200" b="0" dirty="0">
                <a:solidFill>
                  <a:srgbClr val="000000"/>
                </a:solidFill>
                <a:effectLst/>
                <a:latin typeface="Consolas" panose="020B0609020204030204" pitchFamily="49" charset="0"/>
              </a:rPr>
              <a:t> = </a:t>
            </a:r>
            <a:r>
              <a:rPr lang="en-US" sz="1200" b="0" dirty="0">
                <a:solidFill>
                  <a:srgbClr val="3165BB"/>
                </a:solidFill>
                <a:effectLst/>
                <a:latin typeface="Consolas" panose="020B0609020204030204" pitchFamily="49" charset="0"/>
              </a:rPr>
              <a:t>COUNTROWS</a:t>
            </a:r>
            <a:r>
              <a:rPr lang="en-US" sz="1200" b="0" dirty="0">
                <a:solidFill>
                  <a:srgbClr val="000000"/>
                </a:solidFill>
                <a:effectLst/>
                <a:latin typeface="Consolas" panose="020B0609020204030204" pitchFamily="49" charset="0"/>
              </a:rPr>
              <a:t>(</a:t>
            </a:r>
            <a:r>
              <a:rPr lang="en-US" sz="1200" b="0" dirty="0">
                <a:solidFill>
                  <a:srgbClr val="3165BB"/>
                </a:solidFill>
                <a:effectLst/>
                <a:latin typeface="Consolas" panose="020B0609020204030204" pitchFamily="49" charset="0"/>
              </a:rPr>
              <a:t>FILTER</a:t>
            </a:r>
            <a:r>
              <a:rPr lang="en-US" sz="1200" b="0" dirty="0">
                <a:solidFill>
                  <a:srgbClr val="000000"/>
                </a:solidFill>
                <a:effectLst/>
                <a:latin typeface="Consolas" panose="020B0609020204030204" pitchFamily="49" charset="0"/>
              </a:rPr>
              <a:t>(</a:t>
            </a:r>
            <a:r>
              <a:rPr lang="en-US" sz="1200" b="0" dirty="0">
                <a:solidFill>
                  <a:srgbClr val="3165BB"/>
                </a:solidFill>
                <a:effectLst/>
                <a:latin typeface="Consolas" panose="020B0609020204030204" pitchFamily="49" charset="0"/>
              </a:rPr>
              <a:t>SUMMARIZE</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'Orders$'</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'Orders$'[Customer ID]</a:t>
            </a:r>
            <a:r>
              <a:rPr lang="en-US" sz="1200" b="0" dirty="0">
                <a:solidFill>
                  <a:srgbClr val="000000"/>
                </a:solidFill>
                <a:effectLst/>
                <a:latin typeface="Consolas" panose="020B0609020204030204" pitchFamily="49" charset="0"/>
              </a:rPr>
              <a:t>, </a:t>
            </a:r>
            <a:r>
              <a:rPr lang="en-US" sz="1200" b="0" dirty="0">
                <a:solidFill>
                  <a:srgbClr val="A31515"/>
                </a:solidFill>
                <a:effectLst/>
                <a:latin typeface="Consolas" panose="020B0609020204030204" pitchFamily="49" charset="0"/>
              </a:rPr>
              <a:t>"OrderCount"</a:t>
            </a:r>
            <a:r>
              <a:rPr lang="en-US" sz="1200" b="0" dirty="0">
                <a:solidFill>
                  <a:srgbClr val="000000"/>
                </a:solidFill>
                <a:effectLst/>
                <a:latin typeface="Consolas" panose="020B0609020204030204" pitchFamily="49" charset="0"/>
              </a:rPr>
              <a:t>, </a:t>
            </a:r>
            <a:r>
              <a:rPr lang="en-US" sz="1200" b="0" dirty="0">
                <a:solidFill>
                  <a:srgbClr val="3165BB"/>
                </a:solidFill>
                <a:effectLst/>
                <a:latin typeface="Consolas" panose="020B0609020204030204" pitchFamily="49" charset="0"/>
              </a:rPr>
              <a:t>COUNT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'Orders$'[Order ID]</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[OrderCount]</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1</a:t>
            </a:r>
            <a:r>
              <a:rPr lang="en-US" sz="1200" b="0" dirty="0">
                <a:solidFill>
                  <a:srgbClr val="000000"/>
                </a:solidFill>
                <a:effectLst/>
                <a:latin typeface="Consolas" panose="020B0609020204030204" pitchFamily="49" charset="0"/>
              </a:rPr>
              <a:t>))</a:t>
            </a:r>
            <a:r>
              <a:rPr lang="en-GB" sz="1200" b="0" i="0" u="none" strike="noStrike" cap="none" dirty="0">
                <a:solidFill>
                  <a:srgbClr val="FFFFFF"/>
                </a:solidFill>
                <a:latin typeface="Carlito"/>
                <a:ea typeface="Carlito"/>
                <a:cs typeface="Carlito"/>
                <a:sym typeface="Carlito"/>
              </a:rPr>
              <a:t>Order </a:t>
            </a:r>
            <a:r>
              <a:rPr lang="en-GB" sz="1800" b="0" i="0" u="none" strike="noStrike" cap="none" dirty="0">
                <a:solidFill>
                  <a:srgbClr val="FFFFFF"/>
                </a:solidFill>
                <a:latin typeface="Carlito"/>
                <a:ea typeface="Carlito"/>
                <a:cs typeface="Carlito"/>
                <a:sym typeface="Carlito"/>
              </a:rPr>
              <a:t>Value (AOV)</a:t>
            </a:r>
            <a:endParaRPr sz="1800" b="0" i="0" u="none" strike="noStrike" cap="none" dirty="0">
              <a:solidFill>
                <a:schemeClr val="dk1"/>
              </a:solidFill>
              <a:latin typeface="Carlito"/>
              <a:ea typeface="Carlito"/>
              <a:cs typeface="Carlito"/>
              <a:sym typeface="Carlito"/>
            </a:endParaRPr>
          </a:p>
        </p:txBody>
      </p:sp>
      <p:sp>
        <p:nvSpPr>
          <p:cNvPr id="24" name="Google Shape;184;p7">
            <a:extLst>
              <a:ext uri="{FF2B5EF4-FFF2-40B4-BE49-F238E27FC236}">
                <a16:creationId xmlns:a16="http://schemas.microsoft.com/office/drawing/2014/main" id="{0DFF98B1-E855-44D8-A844-E227A7DE7668}"/>
              </a:ext>
            </a:extLst>
          </p:cNvPr>
          <p:cNvSpPr txBox="1"/>
          <p:nvPr/>
        </p:nvSpPr>
        <p:spPr>
          <a:xfrm>
            <a:off x="6690981" y="2946896"/>
            <a:ext cx="4255134" cy="474489"/>
          </a:xfrm>
          <a:prstGeom prst="rect">
            <a:avLst/>
          </a:prstGeom>
          <a:noFill/>
          <a:ln>
            <a:noFill/>
          </a:ln>
        </p:spPr>
        <p:txBody>
          <a:bodyPr spcFirstLastPara="1" wrap="square" lIns="0" tIns="12700" rIns="0" bIns="0" anchor="t" anchorCtr="0">
            <a:spAutoFit/>
          </a:bodyPr>
          <a:lstStyle/>
          <a:p>
            <a:pPr marL="171450" indent="-171450">
              <a:buFont typeface="Arial" panose="020B0604020202020204" pitchFamily="34" charset="0"/>
              <a:buChar char="•"/>
            </a:pPr>
            <a:r>
              <a:rPr lang="en-GB" sz="1200" b="0" i="0" u="none" strike="noStrike" cap="none" dirty="0">
                <a:solidFill>
                  <a:srgbClr val="FFFFFF"/>
                </a:solidFill>
                <a:latin typeface="Carlito"/>
                <a:ea typeface="Carlito"/>
                <a:cs typeface="Carlito"/>
                <a:sym typeface="Carlito"/>
              </a:rPr>
              <a:t>A</a:t>
            </a:r>
            <a:r>
              <a:rPr lang="en-US" sz="1200" b="0" dirty="0" err="1">
                <a:solidFill>
                  <a:srgbClr val="000000"/>
                </a:solidFill>
                <a:effectLst/>
                <a:latin typeface="Consolas" panose="020B0609020204030204" pitchFamily="49" charset="0"/>
              </a:rPr>
              <a:t>retention_Rate</a:t>
            </a:r>
            <a:r>
              <a:rPr lang="en-US" sz="1200" b="0" dirty="0">
                <a:solidFill>
                  <a:srgbClr val="000000"/>
                </a:solidFill>
                <a:effectLst/>
                <a:latin typeface="Consolas" panose="020B0609020204030204" pitchFamily="49" charset="0"/>
              </a:rPr>
              <a:t> = </a:t>
            </a:r>
            <a:r>
              <a:rPr lang="en-US" sz="1200" b="0" dirty="0">
                <a:solidFill>
                  <a:srgbClr val="3165BB"/>
                </a:solidFill>
                <a:effectLst/>
                <a:latin typeface="Consolas" panose="020B0609020204030204" pitchFamily="49" charset="0"/>
              </a:rPr>
              <a:t>DIVIDE</a:t>
            </a:r>
            <a:r>
              <a:rPr lang="en-US" sz="1200" b="0" dirty="0">
                <a:solidFill>
                  <a:srgbClr val="000000"/>
                </a:solidFill>
                <a:effectLst/>
                <a:latin typeface="Consolas" panose="020B0609020204030204" pitchFamily="49" charset="0"/>
              </a:rPr>
              <a:t>(</a:t>
            </a:r>
            <a:r>
              <a:rPr lang="en-US" sz="1200" b="0" dirty="0">
                <a:solidFill>
                  <a:srgbClr val="68349C"/>
                </a:solidFill>
                <a:effectLst/>
                <a:latin typeface="Consolas" panose="020B0609020204030204" pitchFamily="49" charset="0"/>
              </a:rPr>
              <a:t>[Repeat Orders]</a:t>
            </a:r>
            <a:r>
              <a:rPr lang="en-US" sz="1200" b="0" dirty="0">
                <a:solidFill>
                  <a:srgbClr val="000000"/>
                </a:solidFill>
                <a:effectLst/>
                <a:latin typeface="Consolas" panose="020B0609020204030204" pitchFamily="49" charset="0"/>
              </a:rPr>
              <a:t>, </a:t>
            </a:r>
            <a:r>
              <a:rPr lang="en-US" sz="1200" b="0" dirty="0">
                <a:solidFill>
                  <a:srgbClr val="68349C"/>
                </a:solidFill>
                <a:effectLst/>
                <a:latin typeface="Consolas" panose="020B0609020204030204" pitchFamily="49" charset="0"/>
              </a:rPr>
              <a:t>[Total Customers]</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a:t>
            </a:r>
            <a:r>
              <a:rPr lang="en-GB" sz="1200" b="0" i="0" u="none" strike="noStrike" cap="none" dirty="0">
                <a:solidFill>
                  <a:srgbClr val="FFFFFF"/>
                </a:solidFill>
                <a:latin typeface="Carlito"/>
                <a:ea typeface="Carlito"/>
                <a:cs typeface="Carlito"/>
                <a:sym typeface="Carlito"/>
              </a:rPr>
              <a:t>Order </a:t>
            </a:r>
            <a:r>
              <a:rPr lang="en-GB" sz="1800" b="0" i="0" u="none" strike="noStrike" cap="none" dirty="0">
                <a:solidFill>
                  <a:srgbClr val="FFFFFF"/>
                </a:solidFill>
                <a:latin typeface="Carlito"/>
                <a:ea typeface="Carlito"/>
                <a:cs typeface="Carlito"/>
                <a:sym typeface="Carlito"/>
              </a:rPr>
              <a:t>Value (AOV)</a:t>
            </a:r>
            <a:endParaRPr sz="1800" b="0" i="0" u="none" strike="noStrike" cap="none" dirty="0">
              <a:solidFill>
                <a:schemeClr val="dk1"/>
              </a:solidFill>
              <a:latin typeface="Carlito"/>
              <a:ea typeface="Carlito"/>
              <a:cs typeface="Carlito"/>
              <a:sym typeface="Carlito"/>
            </a:endParaRPr>
          </a:p>
        </p:txBody>
      </p:sp>
      <p:sp>
        <p:nvSpPr>
          <p:cNvPr id="25" name="Google Shape;184;p7">
            <a:extLst>
              <a:ext uri="{FF2B5EF4-FFF2-40B4-BE49-F238E27FC236}">
                <a16:creationId xmlns:a16="http://schemas.microsoft.com/office/drawing/2014/main" id="{A69ADA9D-018C-45C5-AED3-0F1702B636E3}"/>
              </a:ext>
            </a:extLst>
          </p:cNvPr>
          <p:cNvSpPr txBox="1"/>
          <p:nvPr/>
        </p:nvSpPr>
        <p:spPr>
          <a:xfrm>
            <a:off x="6690980" y="3614347"/>
            <a:ext cx="4985205" cy="382156"/>
          </a:xfrm>
          <a:prstGeom prst="rect">
            <a:avLst/>
          </a:prstGeom>
          <a:noFill/>
          <a:ln>
            <a:noFill/>
          </a:ln>
        </p:spPr>
        <p:txBody>
          <a:bodyPr spcFirstLastPara="1" wrap="square" lIns="0" tIns="12700" rIns="0" bIns="0" anchor="t" anchorCtr="0">
            <a:spAutoFit/>
          </a:bodyPr>
          <a:lstStyle/>
          <a:p>
            <a:pPr marL="171450" indent="-171450">
              <a:buFont typeface="Arial" panose="020B0604020202020204" pitchFamily="34" charset="0"/>
              <a:buChar char="•"/>
            </a:pPr>
            <a:r>
              <a:rPr lang="en-US" sz="1200" b="0" dirty="0" err="1">
                <a:solidFill>
                  <a:srgbClr val="000000"/>
                </a:solidFill>
                <a:effectLst/>
                <a:latin typeface="Consolas" panose="020B0609020204030204" pitchFamily="49" charset="0"/>
              </a:rPr>
              <a:t>Total_Customers</a:t>
            </a:r>
            <a:r>
              <a:rPr lang="en-US" sz="1200" b="0" dirty="0">
                <a:solidFill>
                  <a:srgbClr val="000000"/>
                </a:solidFill>
                <a:effectLst/>
                <a:latin typeface="Consolas" panose="020B0609020204030204" pitchFamily="49" charset="0"/>
              </a:rPr>
              <a:t> = </a:t>
            </a:r>
            <a:r>
              <a:rPr lang="en-US" sz="1200" b="0" dirty="0">
                <a:solidFill>
                  <a:srgbClr val="3165BB"/>
                </a:solidFill>
                <a:effectLst/>
                <a:latin typeface="Consolas" panose="020B0609020204030204" pitchFamily="49" charset="0"/>
              </a:rPr>
              <a:t>COUNTROWS</a:t>
            </a:r>
            <a:r>
              <a:rPr lang="en-US" sz="1200" b="0" dirty="0">
                <a:solidFill>
                  <a:srgbClr val="000000"/>
                </a:solidFill>
                <a:effectLst/>
                <a:latin typeface="Consolas" panose="020B0609020204030204" pitchFamily="49" charset="0"/>
              </a:rPr>
              <a:t>(</a:t>
            </a:r>
            <a:r>
              <a:rPr lang="en-US" sz="1200" b="0" dirty="0">
                <a:solidFill>
                  <a:srgbClr val="3165BB"/>
                </a:solidFill>
                <a:effectLst/>
                <a:latin typeface="Consolas" panose="020B0609020204030204" pitchFamily="49" charset="0"/>
              </a:rPr>
              <a:t>DISTINCT</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'Orders$'[Customer ID]</a:t>
            </a:r>
            <a:r>
              <a:rPr lang="en-US" sz="1200" b="0" dirty="0">
                <a:solidFill>
                  <a:srgbClr val="000000"/>
                </a:solidFill>
                <a:effectLst/>
                <a:latin typeface="Consolas" panose="020B0609020204030204" pitchFamily="49" charset="0"/>
              </a:rPr>
              <a:t>))</a:t>
            </a:r>
            <a:endParaRPr sz="1800" b="0" i="0" u="none" strike="noStrike" cap="none" dirty="0">
              <a:solidFill>
                <a:schemeClr val="dk1"/>
              </a:solidFill>
              <a:latin typeface="Carlito"/>
              <a:ea typeface="Carlito"/>
              <a:cs typeface="Carlito"/>
              <a:sym typeface="Carlito"/>
            </a:endParaRPr>
          </a:p>
        </p:txBody>
      </p:sp>
      <p:sp>
        <p:nvSpPr>
          <p:cNvPr id="26" name="Google Shape;184;p7">
            <a:extLst>
              <a:ext uri="{FF2B5EF4-FFF2-40B4-BE49-F238E27FC236}">
                <a16:creationId xmlns:a16="http://schemas.microsoft.com/office/drawing/2014/main" id="{0C294449-B87C-420B-914E-666F40F49770}"/>
              </a:ext>
            </a:extLst>
          </p:cNvPr>
          <p:cNvSpPr txBox="1"/>
          <p:nvPr/>
        </p:nvSpPr>
        <p:spPr>
          <a:xfrm>
            <a:off x="711205" y="2970407"/>
            <a:ext cx="4985205" cy="382156"/>
          </a:xfrm>
          <a:prstGeom prst="rect">
            <a:avLst/>
          </a:prstGeom>
          <a:noFill/>
          <a:ln>
            <a:noFill/>
          </a:ln>
        </p:spPr>
        <p:txBody>
          <a:bodyPr spcFirstLastPara="1" wrap="square" lIns="0" tIns="12700" rIns="0" bIns="0" anchor="t" anchorCtr="0">
            <a:spAutoFit/>
          </a:bodyPr>
          <a:lstStyle/>
          <a:p>
            <a:pPr marL="171450" indent="-171450">
              <a:buFont typeface="Arial" panose="020B0604020202020204" pitchFamily="34" charset="0"/>
              <a:buChar char="•"/>
            </a:pPr>
            <a:r>
              <a:rPr lang="en-IN" sz="1200" dirty="0">
                <a:solidFill>
                  <a:srgbClr val="0000FF"/>
                </a:solidFill>
                <a:latin typeface="Consolas" panose="020B0609020204030204" pitchFamily="49" charset="0"/>
              </a:rPr>
              <a:t>DELETE</a:t>
            </a:r>
            <a:r>
              <a:rPr lang="en-IN" sz="1200" dirty="0">
                <a:solidFill>
                  <a:srgbClr val="000000"/>
                </a:solidFill>
                <a:latin typeface="Consolas" panose="020B0609020204030204" pitchFamily="49" charset="0"/>
              </a:rPr>
              <a:t> </a:t>
            </a:r>
            <a:r>
              <a:rPr lang="en-IN" sz="1200" dirty="0">
                <a:solidFill>
                  <a:srgbClr val="0000FF"/>
                </a:solidFill>
                <a:latin typeface="Consolas" panose="020B0609020204030204" pitchFamily="49" charset="0"/>
              </a:rPr>
              <a:t>FROM</a:t>
            </a:r>
            <a:r>
              <a:rPr lang="en-IN" sz="1200" dirty="0">
                <a:solidFill>
                  <a:srgbClr val="000000"/>
                </a:solidFill>
                <a:latin typeface="Consolas" panose="020B0609020204030204" pitchFamily="49" charset="0"/>
              </a:rPr>
              <a:t> Orders$</a:t>
            </a:r>
          </a:p>
          <a:p>
            <a:r>
              <a:rPr lang="en-US" sz="1200" dirty="0">
                <a:solidFill>
                  <a:srgbClr val="0000FF"/>
                </a:solidFill>
                <a:latin typeface="Consolas" panose="020B0609020204030204" pitchFamily="49" charset="0"/>
              </a:rPr>
              <a:t>WHERE</a:t>
            </a:r>
            <a:r>
              <a:rPr lang="en-US" sz="1200" dirty="0">
                <a:solidFill>
                  <a:srgbClr val="000000"/>
                </a:solidFill>
                <a:latin typeface="Consolas" panose="020B0609020204030204" pitchFamily="49" charset="0"/>
              </a:rPr>
              <a:t> [Order ID] </a:t>
            </a:r>
            <a:r>
              <a:rPr lang="en-US" sz="1200" dirty="0">
                <a:solidFill>
                  <a:srgbClr val="808080"/>
                </a:solidFill>
                <a:latin typeface="Consolas" panose="020B0609020204030204" pitchFamily="49" charset="0"/>
              </a:rPr>
              <a:t>IN</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a:solidFill>
                  <a:srgbClr val="0000FF"/>
                </a:solidFill>
                <a:latin typeface="Consolas" panose="020B0609020204030204" pitchFamily="49" charset="0"/>
              </a:rPr>
              <a:t>SELECT</a:t>
            </a:r>
            <a:r>
              <a:rPr lang="en-US" sz="1200" dirty="0">
                <a:solidFill>
                  <a:srgbClr val="000000"/>
                </a:solidFill>
                <a:latin typeface="Consolas" panose="020B0609020204030204" pitchFamily="49" charset="0"/>
              </a:rPr>
              <a:t> [Order ID] </a:t>
            </a:r>
            <a:r>
              <a:rPr lang="en-US" sz="1200" dirty="0">
                <a:solidFill>
                  <a:srgbClr val="0000FF"/>
                </a:solidFill>
                <a:latin typeface="Consolas" panose="020B0609020204030204" pitchFamily="49" charset="0"/>
              </a:rPr>
              <a:t>FROM</a:t>
            </a:r>
            <a:r>
              <a:rPr lang="en-US" sz="1200" dirty="0">
                <a:solidFill>
                  <a:srgbClr val="000000"/>
                </a:solidFill>
                <a:latin typeface="Consolas" panose="020B0609020204030204" pitchFamily="49" charset="0"/>
              </a:rPr>
              <a:t> Returns$</a:t>
            </a:r>
            <a:r>
              <a:rPr lang="en-US" sz="1200" dirty="0">
                <a:solidFill>
                  <a:srgbClr val="808080"/>
                </a:solidFill>
                <a:latin typeface="Consolas" panose="020B0609020204030204" pitchFamily="49" charset="0"/>
              </a:rPr>
              <a:t>);</a:t>
            </a:r>
            <a:endParaRPr sz="1200" b="0" i="0" u="none" strike="noStrike" cap="none" dirty="0">
              <a:solidFill>
                <a:schemeClr val="dk1"/>
              </a:solidFill>
              <a:latin typeface="Carlito"/>
              <a:ea typeface="Carlito"/>
              <a:cs typeface="Carlito"/>
              <a:sym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sp>
        <p:nvSpPr>
          <p:cNvPr id="204" name="Google Shape;204;p8"/>
          <p:cNvSpPr/>
          <p:nvPr/>
        </p:nvSpPr>
        <p:spPr>
          <a:xfrm>
            <a:off x="9482073" y="0"/>
            <a:ext cx="1797316" cy="685799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05" name="Google Shape;205;p8"/>
          <p:cNvGrpSpPr/>
          <p:nvPr/>
        </p:nvGrpSpPr>
        <p:grpSpPr>
          <a:xfrm>
            <a:off x="903646" y="0"/>
            <a:ext cx="10174817" cy="6858000"/>
            <a:chOff x="903646" y="0"/>
            <a:chExt cx="10174817" cy="6858000"/>
          </a:xfrm>
        </p:grpSpPr>
        <p:sp>
          <p:nvSpPr>
            <p:cNvPr id="206" name="Google Shape;206;p8"/>
            <p:cNvSpPr/>
            <p:nvPr/>
          </p:nvSpPr>
          <p:spPr>
            <a:xfrm>
              <a:off x="903646" y="0"/>
              <a:ext cx="1806279" cy="685799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7" name="Google Shape;207;p8"/>
            <p:cNvSpPr/>
            <p:nvPr/>
          </p:nvSpPr>
          <p:spPr>
            <a:xfrm>
              <a:off x="1114043" y="0"/>
              <a:ext cx="9964420" cy="6858000"/>
            </a:xfrm>
            <a:custGeom>
              <a:avLst/>
              <a:gdLst/>
              <a:ahLst/>
              <a:cxnLst/>
              <a:rect l="l" t="t" r="r" b="b"/>
              <a:pathLst>
                <a:path w="9964420" h="6858000" extrusionOk="0">
                  <a:moveTo>
                    <a:pt x="8368030" y="0"/>
                  </a:moveTo>
                  <a:lnTo>
                    <a:pt x="1595882" y="0"/>
                  </a:lnTo>
                  <a:lnTo>
                    <a:pt x="1459230" y="130301"/>
                  </a:lnTo>
                  <a:lnTo>
                    <a:pt x="1425158" y="164703"/>
                  </a:lnTo>
                  <a:lnTo>
                    <a:pt x="1391420" y="199433"/>
                  </a:lnTo>
                  <a:lnTo>
                    <a:pt x="1358018" y="234488"/>
                  </a:lnTo>
                  <a:lnTo>
                    <a:pt x="1324955" y="269866"/>
                  </a:lnTo>
                  <a:lnTo>
                    <a:pt x="1292232" y="305564"/>
                  </a:lnTo>
                  <a:lnTo>
                    <a:pt x="1259853" y="341579"/>
                  </a:lnTo>
                  <a:lnTo>
                    <a:pt x="1227820" y="377909"/>
                  </a:lnTo>
                  <a:lnTo>
                    <a:pt x="1196136" y="414552"/>
                  </a:lnTo>
                  <a:lnTo>
                    <a:pt x="1164804" y="451504"/>
                  </a:lnTo>
                  <a:lnTo>
                    <a:pt x="1133825" y="488764"/>
                  </a:lnTo>
                  <a:lnTo>
                    <a:pt x="1103204" y="526328"/>
                  </a:lnTo>
                  <a:lnTo>
                    <a:pt x="1072941" y="564194"/>
                  </a:lnTo>
                  <a:lnTo>
                    <a:pt x="1043040" y="602359"/>
                  </a:lnTo>
                  <a:lnTo>
                    <a:pt x="1013504" y="640821"/>
                  </a:lnTo>
                  <a:lnTo>
                    <a:pt x="984335" y="679577"/>
                  </a:lnTo>
                  <a:lnTo>
                    <a:pt x="955535" y="718625"/>
                  </a:lnTo>
                  <a:lnTo>
                    <a:pt x="927108" y="757961"/>
                  </a:lnTo>
                  <a:lnTo>
                    <a:pt x="899056" y="797584"/>
                  </a:lnTo>
                  <a:lnTo>
                    <a:pt x="871381" y="837491"/>
                  </a:lnTo>
                  <a:lnTo>
                    <a:pt x="844086" y="877679"/>
                  </a:lnTo>
                  <a:lnTo>
                    <a:pt x="817173" y="918146"/>
                  </a:lnTo>
                  <a:lnTo>
                    <a:pt x="790646" y="958888"/>
                  </a:lnTo>
                  <a:lnTo>
                    <a:pt x="764507" y="999904"/>
                  </a:lnTo>
                  <a:lnTo>
                    <a:pt x="738759" y="1041190"/>
                  </a:lnTo>
                  <a:lnTo>
                    <a:pt x="713403" y="1082745"/>
                  </a:lnTo>
                  <a:lnTo>
                    <a:pt x="688443" y="1124565"/>
                  </a:lnTo>
                  <a:lnTo>
                    <a:pt x="663881" y="1166648"/>
                  </a:lnTo>
                  <a:lnTo>
                    <a:pt x="639721" y="1208992"/>
                  </a:lnTo>
                  <a:lnTo>
                    <a:pt x="615963" y="1251593"/>
                  </a:lnTo>
                  <a:lnTo>
                    <a:pt x="592612" y="1294450"/>
                  </a:lnTo>
                  <a:lnTo>
                    <a:pt x="569669" y="1337559"/>
                  </a:lnTo>
                  <a:lnTo>
                    <a:pt x="547138" y="1380918"/>
                  </a:lnTo>
                  <a:lnTo>
                    <a:pt x="525021" y="1424525"/>
                  </a:lnTo>
                  <a:lnTo>
                    <a:pt x="503319" y="1468376"/>
                  </a:lnTo>
                  <a:lnTo>
                    <a:pt x="482038" y="1512469"/>
                  </a:lnTo>
                  <a:lnTo>
                    <a:pt x="461177" y="1556802"/>
                  </a:lnTo>
                  <a:lnTo>
                    <a:pt x="440741" y="1601372"/>
                  </a:lnTo>
                  <a:lnTo>
                    <a:pt x="420732" y="1646177"/>
                  </a:lnTo>
                  <a:lnTo>
                    <a:pt x="401153" y="1691213"/>
                  </a:lnTo>
                  <a:lnTo>
                    <a:pt x="382005" y="1736478"/>
                  </a:lnTo>
                  <a:lnTo>
                    <a:pt x="363292" y="1781970"/>
                  </a:lnTo>
                  <a:lnTo>
                    <a:pt x="345017" y="1827686"/>
                  </a:lnTo>
                  <a:lnTo>
                    <a:pt x="327181" y="1873623"/>
                  </a:lnTo>
                  <a:lnTo>
                    <a:pt x="309788" y="1919779"/>
                  </a:lnTo>
                  <a:lnTo>
                    <a:pt x="292839" y="1966152"/>
                  </a:lnTo>
                  <a:lnTo>
                    <a:pt x="276339" y="2012738"/>
                  </a:lnTo>
                  <a:lnTo>
                    <a:pt x="260289" y="2059535"/>
                  </a:lnTo>
                  <a:lnTo>
                    <a:pt x="244692" y="2106540"/>
                  </a:lnTo>
                  <a:lnTo>
                    <a:pt x="229550" y="2153751"/>
                  </a:lnTo>
                  <a:lnTo>
                    <a:pt x="214866" y="2201165"/>
                  </a:lnTo>
                  <a:lnTo>
                    <a:pt x="200643" y="2248780"/>
                  </a:lnTo>
                  <a:lnTo>
                    <a:pt x="186883" y="2296593"/>
                  </a:lnTo>
                  <a:lnTo>
                    <a:pt x="173589" y="2344602"/>
                  </a:lnTo>
                  <a:lnTo>
                    <a:pt x="160764" y="2392803"/>
                  </a:lnTo>
                  <a:lnTo>
                    <a:pt x="148410" y="2441194"/>
                  </a:lnTo>
                  <a:lnTo>
                    <a:pt x="136529" y="2489774"/>
                  </a:lnTo>
                  <a:lnTo>
                    <a:pt x="125125" y="2538538"/>
                  </a:lnTo>
                  <a:lnTo>
                    <a:pt x="114200" y="2587484"/>
                  </a:lnTo>
                  <a:lnTo>
                    <a:pt x="103756" y="2636610"/>
                  </a:lnTo>
                  <a:lnTo>
                    <a:pt x="93796" y="2685914"/>
                  </a:lnTo>
                  <a:lnTo>
                    <a:pt x="84323" y="2735392"/>
                  </a:lnTo>
                  <a:lnTo>
                    <a:pt x="75339" y="2785043"/>
                  </a:lnTo>
                  <a:lnTo>
                    <a:pt x="66848" y="2834862"/>
                  </a:lnTo>
                  <a:lnTo>
                    <a:pt x="58850" y="2884849"/>
                  </a:lnTo>
                  <a:lnTo>
                    <a:pt x="51350" y="2934999"/>
                  </a:lnTo>
                  <a:lnTo>
                    <a:pt x="44349" y="2985312"/>
                  </a:lnTo>
                  <a:lnTo>
                    <a:pt x="37851" y="3035783"/>
                  </a:lnTo>
                  <a:lnTo>
                    <a:pt x="31858" y="3086411"/>
                  </a:lnTo>
                  <a:lnTo>
                    <a:pt x="26372" y="3137193"/>
                  </a:lnTo>
                  <a:lnTo>
                    <a:pt x="21396" y="3188126"/>
                  </a:lnTo>
                  <a:lnTo>
                    <a:pt x="16933" y="3239208"/>
                  </a:lnTo>
                  <a:lnTo>
                    <a:pt x="12986" y="3290435"/>
                  </a:lnTo>
                  <a:lnTo>
                    <a:pt x="9556" y="3341806"/>
                  </a:lnTo>
                  <a:lnTo>
                    <a:pt x="6647" y="3393318"/>
                  </a:lnTo>
                  <a:lnTo>
                    <a:pt x="4261" y="3444969"/>
                  </a:lnTo>
                  <a:lnTo>
                    <a:pt x="2400" y="3496755"/>
                  </a:lnTo>
                  <a:lnTo>
                    <a:pt x="1068" y="3548674"/>
                  </a:lnTo>
                  <a:lnTo>
                    <a:pt x="267" y="3600723"/>
                  </a:lnTo>
                  <a:lnTo>
                    <a:pt x="0" y="3652901"/>
                  </a:lnTo>
                  <a:lnTo>
                    <a:pt x="268" y="3705167"/>
                  </a:lnTo>
                  <a:lnTo>
                    <a:pt x="1072" y="3757305"/>
                  </a:lnTo>
                  <a:lnTo>
                    <a:pt x="2409" y="3809313"/>
                  </a:lnTo>
                  <a:lnTo>
                    <a:pt x="4276" y="3861187"/>
                  </a:lnTo>
                  <a:lnTo>
                    <a:pt x="6671" y="3912925"/>
                  </a:lnTo>
                  <a:lnTo>
                    <a:pt x="9591" y="3964524"/>
                  </a:lnTo>
                  <a:lnTo>
                    <a:pt x="13033" y="4015983"/>
                  </a:lnTo>
                  <a:lnTo>
                    <a:pt x="16995" y="4067297"/>
                  </a:lnTo>
                  <a:lnTo>
                    <a:pt x="21474" y="4118466"/>
                  </a:lnTo>
                  <a:lnTo>
                    <a:pt x="26468" y="4169485"/>
                  </a:lnTo>
                  <a:lnTo>
                    <a:pt x="31973" y="4220352"/>
                  </a:lnTo>
                  <a:lnTo>
                    <a:pt x="37988" y="4271065"/>
                  </a:lnTo>
                  <a:lnTo>
                    <a:pt x="44510" y="4321621"/>
                  </a:lnTo>
                  <a:lnTo>
                    <a:pt x="51536" y="4372018"/>
                  </a:lnTo>
                  <a:lnTo>
                    <a:pt x="59063" y="4422253"/>
                  </a:lnTo>
                  <a:lnTo>
                    <a:pt x="67089" y="4472323"/>
                  </a:lnTo>
                  <a:lnTo>
                    <a:pt x="75611" y="4522225"/>
                  </a:lnTo>
                  <a:lnTo>
                    <a:pt x="84627" y="4571957"/>
                  </a:lnTo>
                  <a:lnTo>
                    <a:pt x="94134" y="4621517"/>
                  </a:lnTo>
                  <a:lnTo>
                    <a:pt x="104129" y="4670902"/>
                  </a:lnTo>
                  <a:lnTo>
                    <a:pt x="114610" y="4720109"/>
                  </a:lnTo>
                  <a:lnTo>
                    <a:pt x="125574" y="4769135"/>
                  </a:lnTo>
                  <a:lnTo>
                    <a:pt x="137018" y="4817978"/>
                  </a:lnTo>
                  <a:lnTo>
                    <a:pt x="148941" y="4866636"/>
                  </a:lnTo>
                  <a:lnTo>
                    <a:pt x="161339" y="4915105"/>
                  </a:lnTo>
                  <a:lnTo>
                    <a:pt x="174209" y="4963383"/>
                  </a:lnTo>
                  <a:lnTo>
                    <a:pt x="187550" y="5011468"/>
                  </a:lnTo>
                  <a:lnTo>
                    <a:pt x="201358" y="5059356"/>
                  </a:lnTo>
                  <a:lnTo>
                    <a:pt x="215631" y="5107046"/>
                  </a:lnTo>
                  <a:lnTo>
                    <a:pt x="230366" y="5154534"/>
                  </a:lnTo>
                  <a:lnTo>
                    <a:pt x="245560" y="5201819"/>
                  </a:lnTo>
                  <a:lnTo>
                    <a:pt x="261212" y="5248896"/>
                  </a:lnTo>
                  <a:lnTo>
                    <a:pt x="277318" y="5295765"/>
                  </a:lnTo>
                  <a:lnTo>
                    <a:pt x="293876" y="5342421"/>
                  </a:lnTo>
                  <a:lnTo>
                    <a:pt x="310882" y="5388863"/>
                  </a:lnTo>
                  <a:lnTo>
                    <a:pt x="328336" y="5435088"/>
                  </a:lnTo>
                  <a:lnTo>
                    <a:pt x="346233" y="5481094"/>
                  </a:lnTo>
                  <a:lnTo>
                    <a:pt x="364572" y="5526876"/>
                  </a:lnTo>
                  <a:lnTo>
                    <a:pt x="383349" y="5572434"/>
                  </a:lnTo>
                  <a:lnTo>
                    <a:pt x="402562" y="5617765"/>
                  </a:lnTo>
                  <a:lnTo>
                    <a:pt x="422209" y="5662865"/>
                  </a:lnTo>
                  <a:lnTo>
                    <a:pt x="442286" y="5707732"/>
                  </a:lnTo>
                  <a:lnTo>
                    <a:pt x="462792" y="5752364"/>
                  </a:lnTo>
                  <a:lnTo>
                    <a:pt x="483723" y="5796758"/>
                  </a:lnTo>
                  <a:lnTo>
                    <a:pt x="505077" y="5840911"/>
                  </a:lnTo>
                  <a:lnTo>
                    <a:pt x="526852" y="5884821"/>
                  </a:lnTo>
                  <a:lnTo>
                    <a:pt x="549044" y="5928485"/>
                  </a:lnTo>
                  <a:lnTo>
                    <a:pt x="571652" y="5971901"/>
                  </a:lnTo>
                  <a:lnTo>
                    <a:pt x="594672" y="6015065"/>
                  </a:lnTo>
                  <a:lnTo>
                    <a:pt x="618101" y="6057976"/>
                  </a:lnTo>
                  <a:lnTo>
                    <a:pt x="641938" y="6100630"/>
                  </a:lnTo>
                  <a:lnTo>
                    <a:pt x="666180" y="6143025"/>
                  </a:lnTo>
                  <a:lnTo>
                    <a:pt x="690824" y="6185159"/>
                  </a:lnTo>
                  <a:lnTo>
                    <a:pt x="715867" y="6227028"/>
                  </a:lnTo>
                  <a:lnTo>
                    <a:pt x="741307" y="6268631"/>
                  </a:lnTo>
                  <a:lnTo>
                    <a:pt x="767141" y="6309964"/>
                  </a:lnTo>
                  <a:lnTo>
                    <a:pt x="793367" y="6351025"/>
                  </a:lnTo>
                  <a:lnTo>
                    <a:pt x="819982" y="6391811"/>
                  </a:lnTo>
                  <a:lnTo>
                    <a:pt x="846983" y="6432320"/>
                  </a:lnTo>
                  <a:lnTo>
                    <a:pt x="874367" y="6472549"/>
                  </a:lnTo>
                  <a:lnTo>
                    <a:pt x="902133" y="6512496"/>
                  </a:lnTo>
                  <a:lnTo>
                    <a:pt x="930278" y="6552157"/>
                  </a:lnTo>
                  <a:lnTo>
                    <a:pt x="958798" y="6591531"/>
                  </a:lnTo>
                  <a:lnTo>
                    <a:pt x="987691" y="6630614"/>
                  </a:lnTo>
                  <a:lnTo>
                    <a:pt x="1016955" y="6669404"/>
                  </a:lnTo>
                  <a:lnTo>
                    <a:pt x="1046587" y="6707899"/>
                  </a:lnTo>
                  <a:lnTo>
                    <a:pt x="1076585" y="6746095"/>
                  </a:lnTo>
                  <a:lnTo>
                    <a:pt x="1106945" y="6783990"/>
                  </a:lnTo>
                  <a:lnTo>
                    <a:pt x="1137666" y="6821582"/>
                  </a:lnTo>
                  <a:lnTo>
                    <a:pt x="1169162" y="6857999"/>
                  </a:lnTo>
                  <a:lnTo>
                    <a:pt x="8794750" y="6857999"/>
                  </a:lnTo>
                  <a:lnTo>
                    <a:pt x="8826246" y="6821582"/>
                  </a:lnTo>
                  <a:lnTo>
                    <a:pt x="8856966" y="6783990"/>
                  </a:lnTo>
                  <a:lnTo>
                    <a:pt x="8887326" y="6746095"/>
                  </a:lnTo>
                  <a:lnTo>
                    <a:pt x="8917324" y="6707899"/>
                  </a:lnTo>
                  <a:lnTo>
                    <a:pt x="8946956" y="6669404"/>
                  </a:lnTo>
                  <a:lnTo>
                    <a:pt x="8976220" y="6630614"/>
                  </a:lnTo>
                  <a:lnTo>
                    <a:pt x="9005113" y="6591531"/>
                  </a:lnTo>
                  <a:lnTo>
                    <a:pt x="9033633" y="6552157"/>
                  </a:lnTo>
                  <a:lnTo>
                    <a:pt x="9061778" y="6512496"/>
                  </a:lnTo>
                  <a:lnTo>
                    <a:pt x="9089544" y="6472549"/>
                  </a:lnTo>
                  <a:lnTo>
                    <a:pt x="9116928" y="6432320"/>
                  </a:lnTo>
                  <a:lnTo>
                    <a:pt x="9143929" y="6391811"/>
                  </a:lnTo>
                  <a:lnTo>
                    <a:pt x="9170544" y="6351025"/>
                  </a:lnTo>
                  <a:lnTo>
                    <a:pt x="9196770" y="6309964"/>
                  </a:lnTo>
                  <a:lnTo>
                    <a:pt x="9222604" y="6268631"/>
                  </a:lnTo>
                  <a:lnTo>
                    <a:pt x="9248044" y="6227028"/>
                  </a:lnTo>
                  <a:lnTo>
                    <a:pt x="9273087" y="6185159"/>
                  </a:lnTo>
                  <a:lnTo>
                    <a:pt x="9297731" y="6143025"/>
                  </a:lnTo>
                  <a:lnTo>
                    <a:pt x="9321973" y="6100630"/>
                  </a:lnTo>
                  <a:lnTo>
                    <a:pt x="9345810" y="6057976"/>
                  </a:lnTo>
                  <a:lnTo>
                    <a:pt x="9369239" y="6015065"/>
                  </a:lnTo>
                  <a:lnTo>
                    <a:pt x="9392259" y="5971901"/>
                  </a:lnTo>
                  <a:lnTo>
                    <a:pt x="9414867" y="5928485"/>
                  </a:lnTo>
                  <a:lnTo>
                    <a:pt x="9437059" y="5884821"/>
                  </a:lnTo>
                  <a:lnTo>
                    <a:pt x="9458834" y="5840911"/>
                  </a:lnTo>
                  <a:lnTo>
                    <a:pt x="9480188" y="5796758"/>
                  </a:lnTo>
                  <a:lnTo>
                    <a:pt x="9501119" y="5752364"/>
                  </a:lnTo>
                  <a:lnTo>
                    <a:pt x="9521625" y="5707732"/>
                  </a:lnTo>
                  <a:lnTo>
                    <a:pt x="9541702" y="5662865"/>
                  </a:lnTo>
                  <a:lnTo>
                    <a:pt x="9561349" y="5617765"/>
                  </a:lnTo>
                  <a:lnTo>
                    <a:pt x="9580562" y="5572434"/>
                  </a:lnTo>
                  <a:lnTo>
                    <a:pt x="9599339" y="5526876"/>
                  </a:lnTo>
                  <a:lnTo>
                    <a:pt x="9617678" y="5481094"/>
                  </a:lnTo>
                  <a:lnTo>
                    <a:pt x="9635575" y="5435088"/>
                  </a:lnTo>
                  <a:lnTo>
                    <a:pt x="9653029" y="5388863"/>
                  </a:lnTo>
                  <a:lnTo>
                    <a:pt x="9670035" y="5342421"/>
                  </a:lnTo>
                  <a:lnTo>
                    <a:pt x="9686593" y="5295765"/>
                  </a:lnTo>
                  <a:lnTo>
                    <a:pt x="9702699" y="5248896"/>
                  </a:lnTo>
                  <a:lnTo>
                    <a:pt x="9718351" y="5201819"/>
                  </a:lnTo>
                  <a:lnTo>
                    <a:pt x="9733545" y="5154534"/>
                  </a:lnTo>
                  <a:lnTo>
                    <a:pt x="9748280" y="5107046"/>
                  </a:lnTo>
                  <a:lnTo>
                    <a:pt x="9762553" y="5059356"/>
                  </a:lnTo>
                  <a:lnTo>
                    <a:pt x="9776361" y="5011468"/>
                  </a:lnTo>
                  <a:lnTo>
                    <a:pt x="9789702" y="4963383"/>
                  </a:lnTo>
                  <a:lnTo>
                    <a:pt x="9802572" y="4915105"/>
                  </a:lnTo>
                  <a:lnTo>
                    <a:pt x="9814970" y="4866636"/>
                  </a:lnTo>
                  <a:lnTo>
                    <a:pt x="9826893" y="4817978"/>
                  </a:lnTo>
                  <a:lnTo>
                    <a:pt x="9838337" y="4769135"/>
                  </a:lnTo>
                  <a:lnTo>
                    <a:pt x="9849301" y="4720109"/>
                  </a:lnTo>
                  <a:lnTo>
                    <a:pt x="9859782" y="4670902"/>
                  </a:lnTo>
                  <a:lnTo>
                    <a:pt x="9869777" y="4621517"/>
                  </a:lnTo>
                  <a:lnTo>
                    <a:pt x="9879284" y="4571957"/>
                  </a:lnTo>
                  <a:lnTo>
                    <a:pt x="9888300" y="4522225"/>
                  </a:lnTo>
                  <a:lnTo>
                    <a:pt x="9896822" y="4472323"/>
                  </a:lnTo>
                  <a:lnTo>
                    <a:pt x="9904848" y="4422253"/>
                  </a:lnTo>
                  <a:lnTo>
                    <a:pt x="9912375" y="4372018"/>
                  </a:lnTo>
                  <a:lnTo>
                    <a:pt x="9919401" y="4321621"/>
                  </a:lnTo>
                  <a:lnTo>
                    <a:pt x="9925923" y="4271065"/>
                  </a:lnTo>
                  <a:lnTo>
                    <a:pt x="9931938" y="4220352"/>
                  </a:lnTo>
                  <a:lnTo>
                    <a:pt x="9937443" y="4169485"/>
                  </a:lnTo>
                  <a:lnTo>
                    <a:pt x="9942437" y="4118466"/>
                  </a:lnTo>
                  <a:lnTo>
                    <a:pt x="9946916" y="4067297"/>
                  </a:lnTo>
                  <a:lnTo>
                    <a:pt x="9950878" y="4015983"/>
                  </a:lnTo>
                  <a:lnTo>
                    <a:pt x="9954320" y="3964524"/>
                  </a:lnTo>
                  <a:lnTo>
                    <a:pt x="9957240" y="3912925"/>
                  </a:lnTo>
                  <a:lnTo>
                    <a:pt x="9959635" y="3861187"/>
                  </a:lnTo>
                  <a:lnTo>
                    <a:pt x="9961502" y="3809313"/>
                  </a:lnTo>
                  <a:lnTo>
                    <a:pt x="9962839" y="3757305"/>
                  </a:lnTo>
                  <a:lnTo>
                    <a:pt x="9963643" y="3705167"/>
                  </a:lnTo>
                  <a:lnTo>
                    <a:pt x="9963912" y="3652901"/>
                  </a:lnTo>
                  <a:lnTo>
                    <a:pt x="9963644" y="3600723"/>
                  </a:lnTo>
                  <a:lnTo>
                    <a:pt x="9962843" y="3548674"/>
                  </a:lnTo>
                  <a:lnTo>
                    <a:pt x="9961511" y="3496755"/>
                  </a:lnTo>
                  <a:lnTo>
                    <a:pt x="9959650" y="3444969"/>
                  </a:lnTo>
                  <a:lnTo>
                    <a:pt x="9957264" y="3393318"/>
                  </a:lnTo>
                  <a:lnTo>
                    <a:pt x="9954355" y="3341806"/>
                  </a:lnTo>
                  <a:lnTo>
                    <a:pt x="9950925" y="3290435"/>
                  </a:lnTo>
                  <a:lnTo>
                    <a:pt x="9946978" y="3239208"/>
                  </a:lnTo>
                  <a:lnTo>
                    <a:pt x="9942515" y="3188126"/>
                  </a:lnTo>
                  <a:lnTo>
                    <a:pt x="9937539" y="3137193"/>
                  </a:lnTo>
                  <a:lnTo>
                    <a:pt x="9932053" y="3086411"/>
                  </a:lnTo>
                  <a:lnTo>
                    <a:pt x="9926060" y="3035783"/>
                  </a:lnTo>
                  <a:lnTo>
                    <a:pt x="9919562" y="2985312"/>
                  </a:lnTo>
                  <a:lnTo>
                    <a:pt x="9912561" y="2934999"/>
                  </a:lnTo>
                  <a:lnTo>
                    <a:pt x="9905061" y="2884849"/>
                  </a:lnTo>
                  <a:lnTo>
                    <a:pt x="9897063" y="2834862"/>
                  </a:lnTo>
                  <a:lnTo>
                    <a:pt x="9888572" y="2785043"/>
                  </a:lnTo>
                  <a:lnTo>
                    <a:pt x="9879588" y="2735392"/>
                  </a:lnTo>
                  <a:lnTo>
                    <a:pt x="9870115" y="2685914"/>
                  </a:lnTo>
                  <a:lnTo>
                    <a:pt x="9860155" y="2636610"/>
                  </a:lnTo>
                  <a:lnTo>
                    <a:pt x="9849711" y="2587484"/>
                  </a:lnTo>
                  <a:lnTo>
                    <a:pt x="9838786" y="2538538"/>
                  </a:lnTo>
                  <a:lnTo>
                    <a:pt x="9827382" y="2489774"/>
                  </a:lnTo>
                  <a:lnTo>
                    <a:pt x="9815501" y="2441194"/>
                  </a:lnTo>
                  <a:lnTo>
                    <a:pt x="9803147" y="2392803"/>
                  </a:lnTo>
                  <a:lnTo>
                    <a:pt x="9790322" y="2344602"/>
                  </a:lnTo>
                  <a:lnTo>
                    <a:pt x="9777028" y="2296593"/>
                  </a:lnTo>
                  <a:lnTo>
                    <a:pt x="9763268" y="2248780"/>
                  </a:lnTo>
                  <a:lnTo>
                    <a:pt x="9749045" y="2201165"/>
                  </a:lnTo>
                  <a:lnTo>
                    <a:pt x="9734361" y="2153751"/>
                  </a:lnTo>
                  <a:lnTo>
                    <a:pt x="9719219" y="2106540"/>
                  </a:lnTo>
                  <a:lnTo>
                    <a:pt x="9703622" y="2059535"/>
                  </a:lnTo>
                  <a:lnTo>
                    <a:pt x="9687572" y="2012738"/>
                  </a:lnTo>
                  <a:lnTo>
                    <a:pt x="9671072" y="1966152"/>
                  </a:lnTo>
                  <a:lnTo>
                    <a:pt x="9654123" y="1919779"/>
                  </a:lnTo>
                  <a:lnTo>
                    <a:pt x="9636730" y="1873623"/>
                  </a:lnTo>
                  <a:lnTo>
                    <a:pt x="9618894" y="1827686"/>
                  </a:lnTo>
                  <a:lnTo>
                    <a:pt x="9600619" y="1781970"/>
                  </a:lnTo>
                  <a:lnTo>
                    <a:pt x="9581906" y="1736478"/>
                  </a:lnTo>
                  <a:lnTo>
                    <a:pt x="9562758" y="1691213"/>
                  </a:lnTo>
                  <a:lnTo>
                    <a:pt x="9543179" y="1646177"/>
                  </a:lnTo>
                  <a:lnTo>
                    <a:pt x="9523170" y="1601372"/>
                  </a:lnTo>
                  <a:lnTo>
                    <a:pt x="9502734" y="1556802"/>
                  </a:lnTo>
                  <a:lnTo>
                    <a:pt x="9481873" y="1512469"/>
                  </a:lnTo>
                  <a:lnTo>
                    <a:pt x="9460592" y="1468376"/>
                  </a:lnTo>
                  <a:lnTo>
                    <a:pt x="9438890" y="1424525"/>
                  </a:lnTo>
                  <a:lnTo>
                    <a:pt x="9416773" y="1380918"/>
                  </a:lnTo>
                  <a:lnTo>
                    <a:pt x="9394242" y="1337559"/>
                  </a:lnTo>
                  <a:lnTo>
                    <a:pt x="9371299" y="1294450"/>
                  </a:lnTo>
                  <a:lnTo>
                    <a:pt x="9347948" y="1251593"/>
                  </a:lnTo>
                  <a:lnTo>
                    <a:pt x="9324190" y="1208992"/>
                  </a:lnTo>
                  <a:lnTo>
                    <a:pt x="9300030" y="1166648"/>
                  </a:lnTo>
                  <a:lnTo>
                    <a:pt x="9275468" y="1124565"/>
                  </a:lnTo>
                  <a:lnTo>
                    <a:pt x="9250508" y="1082745"/>
                  </a:lnTo>
                  <a:lnTo>
                    <a:pt x="9225152" y="1041190"/>
                  </a:lnTo>
                  <a:lnTo>
                    <a:pt x="9199404" y="999904"/>
                  </a:lnTo>
                  <a:lnTo>
                    <a:pt x="9173265" y="958888"/>
                  </a:lnTo>
                  <a:lnTo>
                    <a:pt x="9146738" y="918146"/>
                  </a:lnTo>
                  <a:lnTo>
                    <a:pt x="9119825" y="877679"/>
                  </a:lnTo>
                  <a:lnTo>
                    <a:pt x="9092530" y="837491"/>
                  </a:lnTo>
                  <a:lnTo>
                    <a:pt x="9064855" y="797584"/>
                  </a:lnTo>
                  <a:lnTo>
                    <a:pt x="9036803" y="757961"/>
                  </a:lnTo>
                  <a:lnTo>
                    <a:pt x="9008376" y="718625"/>
                  </a:lnTo>
                  <a:lnTo>
                    <a:pt x="8979576" y="679577"/>
                  </a:lnTo>
                  <a:lnTo>
                    <a:pt x="8950407" y="640821"/>
                  </a:lnTo>
                  <a:lnTo>
                    <a:pt x="8920871" y="602359"/>
                  </a:lnTo>
                  <a:lnTo>
                    <a:pt x="8890970" y="564194"/>
                  </a:lnTo>
                  <a:lnTo>
                    <a:pt x="8860707" y="526328"/>
                  </a:lnTo>
                  <a:lnTo>
                    <a:pt x="8830086" y="488764"/>
                  </a:lnTo>
                  <a:lnTo>
                    <a:pt x="8799107" y="451504"/>
                  </a:lnTo>
                  <a:lnTo>
                    <a:pt x="8767775" y="414552"/>
                  </a:lnTo>
                  <a:lnTo>
                    <a:pt x="8736091" y="377909"/>
                  </a:lnTo>
                  <a:lnTo>
                    <a:pt x="8704058" y="341579"/>
                  </a:lnTo>
                  <a:lnTo>
                    <a:pt x="8671679" y="305564"/>
                  </a:lnTo>
                  <a:lnTo>
                    <a:pt x="8638956" y="269866"/>
                  </a:lnTo>
                  <a:lnTo>
                    <a:pt x="8605893" y="234488"/>
                  </a:lnTo>
                  <a:lnTo>
                    <a:pt x="8572491" y="199433"/>
                  </a:lnTo>
                  <a:lnTo>
                    <a:pt x="8538753" y="164703"/>
                  </a:lnTo>
                  <a:lnTo>
                    <a:pt x="8504682" y="130301"/>
                  </a:lnTo>
                  <a:lnTo>
                    <a:pt x="836803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8" name="Google Shape;208;p8"/>
            <p:cNvSpPr/>
            <p:nvPr/>
          </p:nvSpPr>
          <p:spPr>
            <a:xfrm>
              <a:off x="1114043" y="0"/>
              <a:ext cx="9964420" cy="6858000"/>
            </a:xfrm>
            <a:custGeom>
              <a:avLst/>
              <a:gdLst/>
              <a:ahLst/>
              <a:cxnLst/>
              <a:rect l="l" t="t" r="r" b="b"/>
              <a:pathLst>
                <a:path w="9964420" h="6858000" extrusionOk="0">
                  <a:moveTo>
                    <a:pt x="1595882" y="0"/>
                  </a:moveTo>
                  <a:lnTo>
                    <a:pt x="8368030" y="0"/>
                  </a:lnTo>
                  <a:lnTo>
                    <a:pt x="8504682" y="130301"/>
                  </a:lnTo>
                  <a:lnTo>
                    <a:pt x="8538753" y="164703"/>
                  </a:lnTo>
                  <a:lnTo>
                    <a:pt x="8572491" y="199433"/>
                  </a:lnTo>
                  <a:lnTo>
                    <a:pt x="8605893" y="234488"/>
                  </a:lnTo>
                  <a:lnTo>
                    <a:pt x="8638956" y="269866"/>
                  </a:lnTo>
                  <a:lnTo>
                    <a:pt x="8671679" y="305564"/>
                  </a:lnTo>
                  <a:lnTo>
                    <a:pt x="8704058" y="341579"/>
                  </a:lnTo>
                  <a:lnTo>
                    <a:pt x="8736091" y="377909"/>
                  </a:lnTo>
                  <a:lnTo>
                    <a:pt x="8767775" y="414552"/>
                  </a:lnTo>
                  <a:lnTo>
                    <a:pt x="8799107" y="451504"/>
                  </a:lnTo>
                  <a:lnTo>
                    <a:pt x="8830086" y="488764"/>
                  </a:lnTo>
                  <a:lnTo>
                    <a:pt x="8860707" y="526328"/>
                  </a:lnTo>
                  <a:lnTo>
                    <a:pt x="8890970" y="564194"/>
                  </a:lnTo>
                  <a:lnTo>
                    <a:pt x="8920871" y="602359"/>
                  </a:lnTo>
                  <a:lnTo>
                    <a:pt x="8950407" y="640821"/>
                  </a:lnTo>
                  <a:lnTo>
                    <a:pt x="8979576" y="679577"/>
                  </a:lnTo>
                  <a:lnTo>
                    <a:pt x="9008376" y="718625"/>
                  </a:lnTo>
                  <a:lnTo>
                    <a:pt x="9036803" y="757961"/>
                  </a:lnTo>
                  <a:lnTo>
                    <a:pt x="9064855" y="797584"/>
                  </a:lnTo>
                  <a:lnTo>
                    <a:pt x="9092530" y="837491"/>
                  </a:lnTo>
                  <a:lnTo>
                    <a:pt x="9119825" y="877679"/>
                  </a:lnTo>
                  <a:lnTo>
                    <a:pt x="9146738" y="918146"/>
                  </a:lnTo>
                  <a:lnTo>
                    <a:pt x="9173265" y="958888"/>
                  </a:lnTo>
                  <a:lnTo>
                    <a:pt x="9199404" y="999904"/>
                  </a:lnTo>
                  <a:lnTo>
                    <a:pt x="9225152" y="1041190"/>
                  </a:lnTo>
                  <a:lnTo>
                    <a:pt x="9250508" y="1082745"/>
                  </a:lnTo>
                  <a:lnTo>
                    <a:pt x="9275468" y="1124565"/>
                  </a:lnTo>
                  <a:lnTo>
                    <a:pt x="9300030" y="1166648"/>
                  </a:lnTo>
                  <a:lnTo>
                    <a:pt x="9324190" y="1208992"/>
                  </a:lnTo>
                  <a:lnTo>
                    <a:pt x="9347948" y="1251593"/>
                  </a:lnTo>
                  <a:lnTo>
                    <a:pt x="9371299" y="1294450"/>
                  </a:lnTo>
                  <a:lnTo>
                    <a:pt x="9394242" y="1337559"/>
                  </a:lnTo>
                  <a:lnTo>
                    <a:pt x="9416773" y="1380918"/>
                  </a:lnTo>
                  <a:lnTo>
                    <a:pt x="9438890" y="1424525"/>
                  </a:lnTo>
                  <a:lnTo>
                    <a:pt x="9460592" y="1468376"/>
                  </a:lnTo>
                  <a:lnTo>
                    <a:pt x="9481873" y="1512469"/>
                  </a:lnTo>
                  <a:lnTo>
                    <a:pt x="9502734" y="1556802"/>
                  </a:lnTo>
                  <a:lnTo>
                    <a:pt x="9523170" y="1601372"/>
                  </a:lnTo>
                  <a:lnTo>
                    <a:pt x="9543179" y="1646177"/>
                  </a:lnTo>
                  <a:lnTo>
                    <a:pt x="9562758" y="1691213"/>
                  </a:lnTo>
                  <a:lnTo>
                    <a:pt x="9581906" y="1736478"/>
                  </a:lnTo>
                  <a:lnTo>
                    <a:pt x="9600619" y="1781970"/>
                  </a:lnTo>
                  <a:lnTo>
                    <a:pt x="9618894" y="1827686"/>
                  </a:lnTo>
                  <a:lnTo>
                    <a:pt x="9636730" y="1873623"/>
                  </a:lnTo>
                  <a:lnTo>
                    <a:pt x="9654123" y="1919779"/>
                  </a:lnTo>
                  <a:lnTo>
                    <a:pt x="9671072" y="1966152"/>
                  </a:lnTo>
                  <a:lnTo>
                    <a:pt x="9687572" y="2012738"/>
                  </a:lnTo>
                  <a:lnTo>
                    <a:pt x="9703622" y="2059535"/>
                  </a:lnTo>
                  <a:lnTo>
                    <a:pt x="9719219" y="2106540"/>
                  </a:lnTo>
                  <a:lnTo>
                    <a:pt x="9734361" y="2153751"/>
                  </a:lnTo>
                  <a:lnTo>
                    <a:pt x="9749045" y="2201165"/>
                  </a:lnTo>
                  <a:lnTo>
                    <a:pt x="9763268" y="2248780"/>
                  </a:lnTo>
                  <a:lnTo>
                    <a:pt x="9777028" y="2296593"/>
                  </a:lnTo>
                  <a:lnTo>
                    <a:pt x="9790322" y="2344602"/>
                  </a:lnTo>
                  <a:lnTo>
                    <a:pt x="9803147" y="2392803"/>
                  </a:lnTo>
                  <a:lnTo>
                    <a:pt x="9815501" y="2441194"/>
                  </a:lnTo>
                  <a:lnTo>
                    <a:pt x="9827382" y="2489774"/>
                  </a:lnTo>
                  <a:lnTo>
                    <a:pt x="9838786" y="2538538"/>
                  </a:lnTo>
                  <a:lnTo>
                    <a:pt x="9849711" y="2587484"/>
                  </a:lnTo>
                  <a:lnTo>
                    <a:pt x="9860155" y="2636610"/>
                  </a:lnTo>
                  <a:lnTo>
                    <a:pt x="9870115" y="2685914"/>
                  </a:lnTo>
                  <a:lnTo>
                    <a:pt x="9879588" y="2735392"/>
                  </a:lnTo>
                  <a:lnTo>
                    <a:pt x="9888572" y="2785043"/>
                  </a:lnTo>
                  <a:lnTo>
                    <a:pt x="9897063" y="2834862"/>
                  </a:lnTo>
                  <a:lnTo>
                    <a:pt x="9905061" y="2884849"/>
                  </a:lnTo>
                  <a:lnTo>
                    <a:pt x="9912561" y="2934999"/>
                  </a:lnTo>
                  <a:lnTo>
                    <a:pt x="9919562" y="2985312"/>
                  </a:lnTo>
                  <a:lnTo>
                    <a:pt x="9926060" y="3035783"/>
                  </a:lnTo>
                  <a:lnTo>
                    <a:pt x="9932053" y="3086411"/>
                  </a:lnTo>
                  <a:lnTo>
                    <a:pt x="9937539" y="3137193"/>
                  </a:lnTo>
                  <a:lnTo>
                    <a:pt x="9942515" y="3188126"/>
                  </a:lnTo>
                  <a:lnTo>
                    <a:pt x="9946978" y="3239208"/>
                  </a:lnTo>
                  <a:lnTo>
                    <a:pt x="9950925" y="3290435"/>
                  </a:lnTo>
                  <a:lnTo>
                    <a:pt x="9954355" y="3341806"/>
                  </a:lnTo>
                  <a:lnTo>
                    <a:pt x="9957264" y="3393318"/>
                  </a:lnTo>
                  <a:lnTo>
                    <a:pt x="9959650" y="3444969"/>
                  </a:lnTo>
                  <a:lnTo>
                    <a:pt x="9961511" y="3496755"/>
                  </a:lnTo>
                  <a:lnTo>
                    <a:pt x="9962843" y="3548674"/>
                  </a:lnTo>
                  <a:lnTo>
                    <a:pt x="9963644" y="3600723"/>
                  </a:lnTo>
                  <a:lnTo>
                    <a:pt x="9963912" y="3652901"/>
                  </a:lnTo>
                  <a:lnTo>
                    <a:pt x="9963643" y="3705167"/>
                  </a:lnTo>
                  <a:lnTo>
                    <a:pt x="9962839" y="3757305"/>
                  </a:lnTo>
                  <a:lnTo>
                    <a:pt x="9961502" y="3809313"/>
                  </a:lnTo>
                  <a:lnTo>
                    <a:pt x="9959635" y="3861187"/>
                  </a:lnTo>
                  <a:lnTo>
                    <a:pt x="9957240" y="3912925"/>
                  </a:lnTo>
                  <a:lnTo>
                    <a:pt x="9954320" y="3964524"/>
                  </a:lnTo>
                  <a:lnTo>
                    <a:pt x="9950878" y="4015983"/>
                  </a:lnTo>
                  <a:lnTo>
                    <a:pt x="9946916" y="4067297"/>
                  </a:lnTo>
                  <a:lnTo>
                    <a:pt x="9942437" y="4118466"/>
                  </a:lnTo>
                  <a:lnTo>
                    <a:pt x="9937443" y="4169485"/>
                  </a:lnTo>
                  <a:lnTo>
                    <a:pt x="9931938" y="4220352"/>
                  </a:lnTo>
                  <a:lnTo>
                    <a:pt x="9925923" y="4271065"/>
                  </a:lnTo>
                  <a:lnTo>
                    <a:pt x="9919401" y="4321621"/>
                  </a:lnTo>
                  <a:lnTo>
                    <a:pt x="9912375" y="4372018"/>
                  </a:lnTo>
                  <a:lnTo>
                    <a:pt x="9904848" y="4422253"/>
                  </a:lnTo>
                  <a:lnTo>
                    <a:pt x="9896822" y="4472323"/>
                  </a:lnTo>
                  <a:lnTo>
                    <a:pt x="9888300" y="4522225"/>
                  </a:lnTo>
                  <a:lnTo>
                    <a:pt x="9879284" y="4571957"/>
                  </a:lnTo>
                  <a:lnTo>
                    <a:pt x="9869777" y="4621517"/>
                  </a:lnTo>
                  <a:lnTo>
                    <a:pt x="9859782" y="4670902"/>
                  </a:lnTo>
                  <a:lnTo>
                    <a:pt x="9849301" y="4720109"/>
                  </a:lnTo>
                  <a:lnTo>
                    <a:pt x="9838337" y="4769135"/>
                  </a:lnTo>
                  <a:lnTo>
                    <a:pt x="9826893" y="4817978"/>
                  </a:lnTo>
                  <a:lnTo>
                    <a:pt x="9814970" y="4866636"/>
                  </a:lnTo>
                  <a:lnTo>
                    <a:pt x="9802572" y="4915105"/>
                  </a:lnTo>
                  <a:lnTo>
                    <a:pt x="9789702" y="4963383"/>
                  </a:lnTo>
                  <a:lnTo>
                    <a:pt x="9776361" y="5011468"/>
                  </a:lnTo>
                  <a:lnTo>
                    <a:pt x="9762553" y="5059356"/>
                  </a:lnTo>
                  <a:lnTo>
                    <a:pt x="9748280" y="5107046"/>
                  </a:lnTo>
                  <a:lnTo>
                    <a:pt x="9733545" y="5154534"/>
                  </a:lnTo>
                  <a:lnTo>
                    <a:pt x="9718351" y="5201819"/>
                  </a:lnTo>
                  <a:lnTo>
                    <a:pt x="9702699" y="5248896"/>
                  </a:lnTo>
                  <a:lnTo>
                    <a:pt x="9686593" y="5295765"/>
                  </a:lnTo>
                  <a:lnTo>
                    <a:pt x="9670035" y="5342421"/>
                  </a:lnTo>
                  <a:lnTo>
                    <a:pt x="9653029" y="5388863"/>
                  </a:lnTo>
                  <a:lnTo>
                    <a:pt x="9635575" y="5435088"/>
                  </a:lnTo>
                  <a:lnTo>
                    <a:pt x="9617678" y="5481094"/>
                  </a:lnTo>
                  <a:lnTo>
                    <a:pt x="9599339" y="5526876"/>
                  </a:lnTo>
                  <a:lnTo>
                    <a:pt x="9580562" y="5572434"/>
                  </a:lnTo>
                  <a:lnTo>
                    <a:pt x="9561349" y="5617765"/>
                  </a:lnTo>
                  <a:lnTo>
                    <a:pt x="9541702" y="5662865"/>
                  </a:lnTo>
                  <a:lnTo>
                    <a:pt x="9521625" y="5707732"/>
                  </a:lnTo>
                  <a:lnTo>
                    <a:pt x="9501119" y="5752364"/>
                  </a:lnTo>
                  <a:lnTo>
                    <a:pt x="9480188" y="5796758"/>
                  </a:lnTo>
                  <a:lnTo>
                    <a:pt x="9458834" y="5840911"/>
                  </a:lnTo>
                  <a:lnTo>
                    <a:pt x="9437059" y="5884821"/>
                  </a:lnTo>
                  <a:lnTo>
                    <a:pt x="9414867" y="5928485"/>
                  </a:lnTo>
                  <a:lnTo>
                    <a:pt x="9392259" y="5971901"/>
                  </a:lnTo>
                  <a:lnTo>
                    <a:pt x="9369239" y="6015065"/>
                  </a:lnTo>
                  <a:lnTo>
                    <a:pt x="9345810" y="6057976"/>
                  </a:lnTo>
                  <a:lnTo>
                    <a:pt x="9321973" y="6100630"/>
                  </a:lnTo>
                  <a:lnTo>
                    <a:pt x="9297731" y="6143025"/>
                  </a:lnTo>
                  <a:lnTo>
                    <a:pt x="9273087" y="6185159"/>
                  </a:lnTo>
                  <a:lnTo>
                    <a:pt x="9248044" y="6227028"/>
                  </a:lnTo>
                  <a:lnTo>
                    <a:pt x="9222604" y="6268631"/>
                  </a:lnTo>
                  <a:lnTo>
                    <a:pt x="9196770" y="6309964"/>
                  </a:lnTo>
                  <a:lnTo>
                    <a:pt x="9170544" y="6351025"/>
                  </a:lnTo>
                  <a:lnTo>
                    <a:pt x="9143929" y="6391811"/>
                  </a:lnTo>
                  <a:lnTo>
                    <a:pt x="9116928" y="6432320"/>
                  </a:lnTo>
                  <a:lnTo>
                    <a:pt x="9089544" y="6472549"/>
                  </a:lnTo>
                  <a:lnTo>
                    <a:pt x="9061778" y="6512496"/>
                  </a:lnTo>
                  <a:lnTo>
                    <a:pt x="9033633" y="6552157"/>
                  </a:lnTo>
                  <a:lnTo>
                    <a:pt x="9005113" y="6591531"/>
                  </a:lnTo>
                  <a:lnTo>
                    <a:pt x="8976220" y="6630614"/>
                  </a:lnTo>
                  <a:lnTo>
                    <a:pt x="8946956" y="6669404"/>
                  </a:lnTo>
                  <a:lnTo>
                    <a:pt x="8917324" y="6707899"/>
                  </a:lnTo>
                  <a:lnTo>
                    <a:pt x="8887326" y="6746095"/>
                  </a:lnTo>
                  <a:lnTo>
                    <a:pt x="8856966" y="6783990"/>
                  </a:lnTo>
                  <a:lnTo>
                    <a:pt x="8826246" y="6821582"/>
                  </a:lnTo>
                  <a:lnTo>
                    <a:pt x="8794750" y="6857999"/>
                  </a:lnTo>
                  <a:lnTo>
                    <a:pt x="1169162" y="6857999"/>
                  </a:lnTo>
                  <a:lnTo>
                    <a:pt x="1137666" y="6821582"/>
                  </a:lnTo>
                  <a:lnTo>
                    <a:pt x="1106945" y="6783990"/>
                  </a:lnTo>
                  <a:lnTo>
                    <a:pt x="1076585" y="6746095"/>
                  </a:lnTo>
                  <a:lnTo>
                    <a:pt x="1046587" y="6707899"/>
                  </a:lnTo>
                  <a:lnTo>
                    <a:pt x="1016955" y="6669404"/>
                  </a:lnTo>
                  <a:lnTo>
                    <a:pt x="987691" y="6630614"/>
                  </a:lnTo>
                  <a:lnTo>
                    <a:pt x="958798" y="6591531"/>
                  </a:lnTo>
                  <a:lnTo>
                    <a:pt x="930278" y="6552157"/>
                  </a:lnTo>
                  <a:lnTo>
                    <a:pt x="902133" y="6512496"/>
                  </a:lnTo>
                  <a:lnTo>
                    <a:pt x="874367" y="6472549"/>
                  </a:lnTo>
                  <a:lnTo>
                    <a:pt x="846983" y="6432320"/>
                  </a:lnTo>
                  <a:lnTo>
                    <a:pt x="819982" y="6391811"/>
                  </a:lnTo>
                  <a:lnTo>
                    <a:pt x="793367" y="6351025"/>
                  </a:lnTo>
                  <a:lnTo>
                    <a:pt x="767141" y="6309964"/>
                  </a:lnTo>
                  <a:lnTo>
                    <a:pt x="741307" y="6268631"/>
                  </a:lnTo>
                  <a:lnTo>
                    <a:pt x="715867" y="6227028"/>
                  </a:lnTo>
                  <a:lnTo>
                    <a:pt x="690824" y="6185159"/>
                  </a:lnTo>
                  <a:lnTo>
                    <a:pt x="666180" y="6143025"/>
                  </a:lnTo>
                  <a:lnTo>
                    <a:pt x="641938" y="6100630"/>
                  </a:lnTo>
                  <a:lnTo>
                    <a:pt x="618101" y="6057976"/>
                  </a:lnTo>
                  <a:lnTo>
                    <a:pt x="594672" y="6015065"/>
                  </a:lnTo>
                  <a:lnTo>
                    <a:pt x="571652" y="5971901"/>
                  </a:lnTo>
                  <a:lnTo>
                    <a:pt x="549044" y="5928485"/>
                  </a:lnTo>
                  <a:lnTo>
                    <a:pt x="526852" y="5884821"/>
                  </a:lnTo>
                  <a:lnTo>
                    <a:pt x="505077" y="5840911"/>
                  </a:lnTo>
                  <a:lnTo>
                    <a:pt x="483723" y="5796758"/>
                  </a:lnTo>
                  <a:lnTo>
                    <a:pt x="462792" y="5752364"/>
                  </a:lnTo>
                  <a:lnTo>
                    <a:pt x="442286" y="5707732"/>
                  </a:lnTo>
                  <a:lnTo>
                    <a:pt x="422209" y="5662865"/>
                  </a:lnTo>
                  <a:lnTo>
                    <a:pt x="402562" y="5617765"/>
                  </a:lnTo>
                  <a:lnTo>
                    <a:pt x="383349" y="5572434"/>
                  </a:lnTo>
                  <a:lnTo>
                    <a:pt x="364572" y="5526876"/>
                  </a:lnTo>
                  <a:lnTo>
                    <a:pt x="346233" y="5481094"/>
                  </a:lnTo>
                  <a:lnTo>
                    <a:pt x="328336" y="5435088"/>
                  </a:lnTo>
                  <a:lnTo>
                    <a:pt x="310882" y="5388863"/>
                  </a:lnTo>
                  <a:lnTo>
                    <a:pt x="293876" y="5342421"/>
                  </a:lnTo>
                  <a:lnTo>
                    <a:pt x="277318" y="5295765"/>
                  </a:lnTo>
                  <a:lnTo>
                    <a:pt x="261212" y="5248896"/>
                  </a:lnTo>
                  <a:lnTo>
                    <a:pt x="245560" y="5201819"/>
                  </a:lnTo>
                  <a:lnTo>
                    <a:pt x="230366" y="5154534"/>
                  </a:lnTo>
                  <a:lnTo>
                    <a:pt x="215631" y="5107046"/>
                  </a:lnTo>
                  <a:lnTo>
                    <a:pt x="201358" y="5059356"/>
                  </a:lnTo>
                  <a:lnTo>
                    <a:pt x="187550" y="5011468"/>
                  </a:lnTo>
                  <a:lnTo>
                    <a:pt x="174209" y="4963383"/>
                  </a:lnTo>
                  <a:lnTo>
                    <a:pt x="161339" y="4915105"/>
                  </a:lnTo>
                  <a:lnTo>
                    <a:pt x="148941" y="4866636"/>
                  </a:lnTo>
                  <a:lnTo>
                    <a:pt x="137018" y="4817978"/>
                  </a:lnTo>
                  <a:lnTo>
                    <a:pt x="125574" y="4769135"/>
                  </a:lnTo>
                  <a:lnTo>
                    <a:pt x="114610" y="4720109"/>
                  </a:lnTo>
                  <a:lnTo>
                    <a:pt x="104129" y="4670902"/>
                  </a:lnTo>
                  <a:lnTo>
                    <a:pt x="94134" y="4621517"/>
                  </a:lnTo>
                  <a:lnTo>
                    <a:pt x="84627" y="4571957"/>
                  </a:lnTo>
                  <a:lnTo>
                    <a:pt x="75611" y="4522225"/>
                  </a:lnTo>
                  <a:lnTo>
                    <a:pt x="67089" y="4472323"/>
                  </a:lnTo>
                  <a:lnTo>
                    <a:pt x="59063" y="4422253"/>
                  </a:lnTo>
                  <a:lnTo>
                    <a:pt x="51536" y="4372018"/>
                  </a:lnTo>
                  <a:lnTo>
                    <a:pt x="44510" y="4321621"/>
                  </a:lnTo>
                  <a:lnTo>
                    <a:pt x="37988" y="4271065"/>
                  </a:lnTo>
                  <a:lnTo>
                    <a:pt x="31973" y="4220352"/>
                  </a:lnTo>
                  <a:lnTo>
                    <a:pt x="26468" y="4169485"/>
                  </a:lnTo>
                  <a:lnTo>
                    <a:pt x="21474" y="4118466"/>
                  </a:lnTo>
                  <a:lnTo>
                    <a:pt x="16995" y="4067297"/>
                  </a:lnTo>
                  <a:lnTo>
                    <a:pt x="13033" y="4015983"/>
                  </a:lnTo>
                  <a:lnTo>
                    <a:pt x="9591" y="3964524"/>
                  </a:lnTo>
                  <a:lnTo>
                    <a:pt x="6671" y="3912925"/>
                  </a:lnTo>
                  <a:lnTo>
                    <a:pt x="4276" y="3861187"/>
                  </a:lnTo>
                  <a:lnTo>
                    <a:pt x="2409" y="3809313"/>
                  </a:lnTo>
                  <a:lnTo>
                    <a:pt x="1072" y="3757305"/>
                  </a:lnTo>
                  <a:lnTo>
                    <a:pt x="268" y="3705167"/>
                  </a:lnTo>
                  <a:lnTo>
                    <a:pt x="0" y="3652901"/>
                  </a:lnTo>
                  <a:lnTo>
                    <a:pt x="267" y="3600723"/>
                  </a:lnTo>
                  <a:lnTo>
                    <a:pt x="1068" y="3548674"/>
                  </a:lnTo>
                  <a:lnTo>
                    <a:pt x="2400" y="3496755"/>
                  </a:lnTo>
                  <a:lnTo>
                    <a:pt x="4261" y="3444969"/>
                  </a:lnTo>
                  <a:lnTo>
                    <a:pt x="6647" y="3393318"/>
                  </a:lnTo>
                  <a:lnTo>
                    <a:pt x="9556" y="3341806"/>
                  </a:lnTo>
                  <a:lnTo>
                    <a:pt x="12986" y="3290435"/>
                  </a:lnTo>
                  <a:lnTo>
                    <a:pt x="16933" y="3239208"/>
                  </a:lnTo>
                  <a:lnTo>
                    <a:pt x="21396" y="3188126"/>
                  </a:lnTo>
                  <a:lnTo>
                    <a:pt x="26372" y="3137193"/>
                  </a:lnTo>
                  <a:lnTo>
                    <a:pt x="31858" y="3086411"/>
                  </a:lnTo>
                  <a:lnTo>
                    <a:pt x="37851" y="3035783"/>
                  </a:lnTo>
                  <a:lnTo>
                    <a:pt x="44349" y="2985312"/>
                  </a:lnTo>
                  <a:lnTo>
                    <a:pt x="51350" y="2934999"/>
                  </a:lnTo>
                  <a:lnTo>
                    <a:pt x="58850" y="2884849"/>
                  </a:lnTo>
                  <a:lnTo>
                    <a:pt x="66848" y="2834862"/>
                  </a:lnTo>
                  <a:lnTo>
                    <a:pt x="75339" y="2785043"/>
                  </a:lnTo>
                  <a:lnTo>
                    <a:pt x="84323" y="2735392"/>
                  </a:lnTo>
                  <a:lnTo>
                    <a:pt x="93796" y="2685914"/>
                  </a:lnTo>
                  <a:lnTo>
                    <a:pt x="103756" y="2636610"/>
                  </a:lnTo>
                  <a:lnTo>
                    <a:pt x="114200" y="2587484"/>
                  </a:lnTo>
                  <a:lnTo>
                    <a:pt x="125125" y="2538538"/>
                  </a:lnTo>
                  <a:lnTo>
                    <a:pt x="136529" y="2489774"/>
                  </a:lnTo>
                  <a:lnTo>
                    <a:pt x="148410" y="2441194"/>
                  </a:lnTo>
                  <a:lnTo>
                    <a:pt x="160764" y="2392803"/>
                  </a:lnTo>
                  <a:lnTo>
                    <a:pt x="173589" y="2344602"/>
                  </a:lnTo>
                  <a:lnTo>
                    <a:pt x="186883" y="2296593"/>
                  </a:lnTo>
                  <a:lnTo>
                    <a:pt x="200643" y="2248780"/>
                  </a:lnTo>
                  <a:lnTo>
                    <a:pt x="214866" y="2201165"/>
                  </a:lnTo>
                  <a:lnTo>
                    <a:pt x="229550" y="2153751"/>
                  </a:lnTo>
                  <a:lnTo>
                    <a:pt x="244692" y="2106540"/>
                  </a:lnTo>
                  <a:lnTo>
                    <a:pt x="260289" y="2059535"/>
                  </a:lnTo>
                  <a:lnTo>
                    <a:pt x="276339" y="2012738"/>
                  </a:lnTo>
                  <a:lnTo>
                    <a:pt x="292839" y="1966152"/>
                  </a:lnTo>
                  <a:lnTo>
                    <a:pt x="309788" y="1919779"/>
                  </a:lnTo>
                  <a:lnTo>
                    <a:pt x="327181" y="1873623"/>
                  </a:lnTo>
                  <a:lnTo>
                    <a:pt x="345017" y="1827686"/>
                  </a:lnTo>
                  <a:lnTo>
                    <a:pt x="363292" y="1781970"/>
                  </a:lnTo>
                  <a:lnTo>
                    <a:pt x="382005" y="1736478"/>
                  </a:lnTo>
                  <a:lnTo>
                    <a:pt x="401153" y="1691213"/>
                  </a:lnTo>
                  <a:lnTo>
                    <a:pt x="420732" y="1646177"/>
                  </a:lnTo>
                  <a:lnTo>
                    <a:pt x="440741" y="1601372"/>
                  </a:lnTo>
                  <a:lnTo>
                    <a:pt x="461177" y="1556802"/>
                  </a:lnTo>
                  <a:lnTo>
                    <a:pt x="482038" y="1512469"/>
                  </a:lnTo>
                  <a:lnTo>
                    <a:pt x="503319" y="1468376"/>
                  </a:lnTo>
                  <a:lnTo>
                    <a:pt x="525021" y="1424525"/>
                  </a:lnTo>
                  <a:lnTo>
                    <a:pt x="547138" y="1380918"/>
                  </a:lnTo>
                  <a:lnTo>
                    <a:pt x="569669" y="1337559"/>
                  </a:lnTo>
                  <a:lnTo>
                    <a:pt x="592612" y="1294450"/>
                  </a:lnTo>
                  <a:lnTo>
                    <a:pt x="615963" y="1251593"/>
                  </a:lnTo>
                  <a:lnTo>
                    <a:pt x="639721" y="1208992"/>
                  </a:lnTo>
                  <a:lnTo>
                    <a:pt x="663881" y="1166648"/>
                  </a:lnTo>
                  <a:lnTo>
                    <a:pt x="688443" y="1124565"/>
                  </a:lnTo>
                  <a:lnTo>
                    <a:pt x="713403" y="1082745"/>
                  </a:lnTo>
                  <a:lnTo>
                    <a:pt x="738759" y="1041190"/>
                  </a:lnTo>
                  <a:lnTo>
                    <a:pt x="764507" y="999904"/>
                  </a:lnTo>
                  <a:lnTo>
                    <a:pt x="790646" y="958888"/>
                  </a:lnTo>
                  <a:lnTo>
                    <a:pt x="817173" y="918146"/>
                  </a:lnTo>
                  <a:lnTo>
                    <a:pt x="844086" y="877679"/>
                  </a:lnTo>
                  <a:lnTo>
                    <a:pt x="871381" y="837491"/>
                  </a:lnTo>
                  <a:lnTo>
                    <a:pt x="899056" y="797584"/>
                  </a:lnTo>
                  <a:lnTo>
                    <a:pt x="927108" y="757961"/>
                  </a:lnTo>
                  <a:lnTo>
                    <a:pt x="955535" y="718625"/>
                  </a:lnTo>
                  <a:lnTo>
                    <a:pt x="984335" y="679577"/>
                  </a:lnTo>
                  <a:lnTo>
                    <a:pt x="1013504" y="640821"/>
                  </a:lnTo>
                  <a:lnTo>
                    <a:pt x="1043040" y="602359"/>
                  </a:lnTo>
                  <a:lnTo>
                    <a:pt x="1072941" y="564194"/>
                  </a:lnTo>
                  <a:lnTo>
                    <a:pt x="1103204" y="526328"/>
                  </a:lnTo>
                  <a:lnTo>
                    <a:pt x="1133825" y="488764"/>
                  </a:lnTo>
                  <a:lnTo>
                    <a:pt x="1164804" y="451504"/>
                  </a:lnTo>
                  <a:lnTo>
                    <a:pt x="1196136" y="414552"/>
                  </a:lnTo>
                  <a:lnTo>
                    <a:pt x="1227820" y="377909"/>
                  </a:lnTo>
                  <a:lnTo>
                    <a:pt x="1259853" y="341579"/>
                  </a:lnTo>
                  <a:lnTo>
                    <a:pt x="1292232" y="305564"/>
                  </a:lnTo>
                  <a:lnTo>
                    <a:pt x="1324955" y="269866"/>
                  </a:lnTo>
                  <a:lnTo>
                    <a:pt x="1358018" y="234488"/>
                  </a:lnTo>
                  <a:lnTo>
                    <a:pt x="1391420" y="199433"/>
                  </a:lnTo>
                  <a:lnTo>
                    <a:pt x="1425158" y="164703"/>
                  </a:lnTo>
                  <a:lnTo>
                    <a:pt x="1459230" y="130301"/>
                  </a:lnTo>
                  <a:lnTo>
                    <a:pt x="1595882" y="0"/>
                  </a:lnTo>
                  <a:close/>
                </a:path>
              </a:pathLst>
            </a:custGeom>
            <a:noFill/>
            <a:ln w="9525" cap="flat" cmpd="sng">
              <a:solidFill>
                <a:srgbClr val="EEEEE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10" name="Google Shape;210;p8"/>
          <p:cNvSpPr txBox="1">
            <a:spLocks noGrp="1"/>
          </p:cNvSpPr>
          <p:nvPr>
            <p:ph type="title"/>
          </p:nvPr>
        </p:nvSpPr>
        <p:spPr>
          <a:xfrm>
            <a:off x="3385739" y="457200"/>
            <a:ext cx="5087700" cy="1121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GB" sz="7200" dirty="0">
                <a:solidFill>
                  <a:srgbClr val="000000"/>
                </a:solidFill>
              </a:rPr>
              <a:t>INSIGHTS</a:t>
            </a:r>
            <a:endParaRPr sz="7200" dirty="0"/>
          </a:p>
        </p:txBody>
      </p:sp>
      <p:sp>
        <p:nvSpPr>
          <p:cNvPr id="211" name="Google Shape;211;p8"/>
          <p:cNvSpPr/>
          <p:nvPr/>
        </p:nvSpPr>
        <p:spPr>
          <a:xfrm>
            <a:off x="3306576" y="1550360"/>
            <a:ext cx="4754880" cy="27940"/>
          </a:xfrm>
          <a:custGeom>
            <a:avLst/>
            <a:gdLst/>
            <a:ahLst/>
            <a:cxnLst/>
            <a:rect l="l" t="t" r="r" b="b"/>
            <a:pathLst>
              <a:path w="4754880" h="27939" extrusionOk="0">
                <a:moveTo>
                  <a:pt x="4754880" y="0"/>
                </a:moveTo>
                <a:lnTo>
                  <a:pt x="0" y="0"/>
                </a:lnTo>
                <a:lnTo>
                  <a:pt x="0" y="27431"/>
                </a:lnTo>
                <a:lnTo>
                  <a:pt x="4754880" y="27431"/>
                </a:lnTo>
                <a:lnTo>
                  <a:pt x="4754880" y="0"/>
                </a:lnTo>
                <a:close/>
              </a:path>
            </a:pathLst>
          </a:custGeom>
          <a:solidFill>
            <a:srgbClr val="EC7C3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A9A022C1-6DBA-4883-B022-2E8AB94CF186}"/>
              </a:ext>
            </a:extLst>
          </p:cNvPr>
          <p:cNvSpPr txBox="1"/>
          <p:nvPr/>
        </p:nvSpPr>
        <p:spPr>
          <a:xfrm>
            <a:off x="3178627" y="2187842"/>
            <a:ext cx="6303446" cy="3477875"/>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Q4 has highest sales in all 4 years</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Chairs &amp; Phones are most sold products </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Labels have the highest profit margin</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Tables have contributed to $17,000 loss in 4 years</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Corporate segment has highest churn rate of 100%</a:t>
            </a:r>
          </a:p>
          <a:p>
            <a:pPr marL="285750" indent="-28575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2017 has seen highest orders with 3023 fulfilled orders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15"/>
        <p:cNvGrpSpPr/>
        <p:nvPr/>
      </p:nvGrpSpPr>
      <p:grpSpPr>
        <a:xfrm>
          <a:off x="0" y="0"/>
          <a:ext cx="0" cy="0"/>
          <a:chOff x="0" y="0"/>
          <a:chExt cx="0" cy="0"/>
        </a:xfrm>
      </p:grpSpPr>
      <p:sp>
        <p:nvSpPr>
          <p:cNvPr id="216" name="Google Shape;216;p9"/>
          <p:cNvSpPr/>
          <p:nvPr/>
        </p:nvSpPr>
        <p:spPr>
          <a:xfrm>
            <a:off x="0" y="6537"/>
            <a:ext cx="5217160" cy="3987800"/>
          </a:xfrm>
          <a:custGeom>
            <a:avLst/>
            <a:gdLst/>
            <a:ahLst/>
            <a:cxnLst/>
            <a:rect l="l" t="t" r="r" b="b"/>
            <a:pathLst>
              <a:path w="5217160" h="3987800" extrusionOk="0">
                <a:moveTo>
                  <a:pt x="1220704" y="3975100"/>
                </a:moveTo>
                <a:lnTo>
                  <a:pt x="520928" y="3975100"/>
                </a:lnTo>
                <a:lnTo>
                  <a:pt x="573671" y="3987800"/>
                </a:lnTo>
                <a:lnTo>
                  <a:pt x="1171222" y="3987800"/>
                </a:lnTo>
                <a:lnTo>
                  <a:pt x="1220704" y="3975100"/>
                </a:lnTo>
                <a:close/>
              </a:path>
              <a:path w="5217160" h="3987800" extrusionOk="0">
                <a:moveTo>
                  <a:pt x="1319540" y="3962400"/>
                </a:moveTo>
                <a:lnTo>
                  <a:pt x="416160" y="3962400"/>
                </a:lnTo>
                <a:lnTo>
                  <a:pt x="468421" y="3975100"/>
                </a:lnTo>
                <a:lnTo>
                  <a:pt x="1270143" y="3975100"/>
                </a:lnTo>
                <a:lnTo>
                  <a:pt x="1319540" y="3962400"/>
                </a:lnTo>
                <a:close/>
              </a:path>
              <a:path w="5217160" h="3987800" extrusionOk="0">
                <a:moveTo>
                  <a:pt x="1516726" y="3937000"/>
                </a:moveTo>
                <a:lnTo>
                  <a:pt x="260971" y="3937000"/>
                </a:lnTo>
                <a:lnTo>
                  <a:pt x="364158" y="3962400"/>
                </a:lnTo>
                <a:lnTo>
                  <a:pt x="1418211" y="3962400"/>
                </a:lnTo>
                <a:lnTo>
                  <a:pt x="1516726" y="3937000"/>
                </a:lnTo>
                <a:close/>
              </a:path>
              <a:path w="5217160" h="3987800" extrusionOk="0">
                <a:moveTo>
                  <a:pt x="0" y="3797300"/>
                </a:moveTo>
                <a:lnTo>
                  <a:pt x="0" y="3873500"/>
                </a:lnTo>
                <a:lnTo>
                  <a:pt x="108402" y="3911600"/>
                </a:lnTo>
                <a:lnTo>
                  <a:pt x="209809" y="3937000"/>
                </a:lnTo>
                <a:lnTo>
                  <a:pt x="1565928" y="3937000"/>
                </a:lnTo>
                <a:lnTo>
                  <a:pt x="1615093" y="3924300"/>
                </a:lnTo>
                <a:lnTo>
                  <a:pt x="664301" y="3924300"/>
                </a:lnTo>
                <a:lnTo>
                  <a:pt x="612970" y="3911600"/>
                </a:lnTo>
                <a:lnTo>
                  <a:pt x="512712" y="3911600"/>
                </a:lnTo>
                <a:lnTo>
                  <a:pt x="464038" y="3898900"/>
                </a:lnTo>
                <a:lnTo>
                  <a:pt x="415582" y="3898900"/>
                </a:lnTo>
                <a:lnTo>
                  <a:pt x="367355" y="3886200"/>
                </a:lnTo>
                <a:lnTo>
                  <a:pt x="319365" y="3886200"/>
                </a:lnTo>
                <a:lnTo>
                  <a:pt x="36972" y="3810000"/>
                </a:lnTo>
                <a:lnTo>
                  <a:pt x="0" y="3797300"/>
                </a:lnTo>
                <a:close/>
              </a:path>
              <a:path w="5217160" h="3987800" extrusionOk="0">
                <a:moveTo>
                  <a:pt x="1811420" y="3886200"/>
                </a:moveTo>
                <a:lnTo>
                  <a:pt x="1378788" y="3886200"/>
                </a:lnTo>
                <a:lnTo>
                  <a:pt x="1327983" y="3898900"/>
                </a:lnTo>
                <a:lnTo>
                  <a:pt x="1277146" y="3898900"/>
                </a:lnTo>
                <a:lnTo>
                  <a:pt x="1226277" y="3911600"/>
                </a:lnTo>
                <a:lnTo>
                  <a:pt x="1124437" y="3911600"/>
                </a:lnTo>
                <a:lnTo>
                  <a:pt x="1073464" y="3924300"/>
                </a:lnTo>
                <a:lnTo>
                  <a:pt x="1664225" y="3924300"/>
                </a:lnTo>
                <a:lnTo>
                  <a:pt x="1811420" y="3886200"/>
                </a:lnTo>
                <a:close/>
              </a:path>
              <a:path w="5217160" h="3987800" extrusionOk="0">
                <a:moveTo>
                  <a:pt x="5030597" y="0"/>
                </a:moveTo>
                <a:lnTo>
                  <a:pt x="0" y="0"/>
                </a:lnTo>
                <a:lnTo>
                  <a:pt x="0" y="3644900"/>
                </a:lnTo>
                <a:lnTo>
                  <a:pt x="62870" y="3670300"/>
                </a:lnTo>
                <a:lnTo>
                  <a:pt x="545940" y="3797300"/>
                </a:lnTo>
                <a:lnTo>
                  <a:pt x="1892700" y="3797300"/>
                </a:lnTo>
                <a:lnTo>
                  <a:pt x="1863788" y="3810000"/>
                </a:lnTo>
                <a:lnTo>
                  <a:pt x="1834876" y="3810000"/>
                </a:lnTo>
                <a:lnTo>
                  <a:pt x="1805939" y="3822700"/>
                </a:lnTo>
                <a:lnTo>
                  <a:pt x="1775194" y="3822700"/>
                </a:lnTo>
                <a:lnTo>
                  <a:pt x="1744472" y="3835400"/>
                </a:lnTo>
                <a:lnTo>
                  <a:pt x="1713749" y="3835400"/>
                </a:lnTo>
                <a:lnTo>
                  <a:pt x="1683004" y="3848100"/>
                </a:lnTo>
                <a:lnTo>
                  <a:pt x="1632370" y="3848100"/>
                </a:lnTo>
                <a:lnTo>
                  <a:pt x="1531022" y="3873500"/>
                </a:lnTo>
                <a:lnTo>
                  <a:pt x="1480307" y="3873500"/>
                </a:lnTo>
                <a:lnTo>
                  <a:pt x="1429562" y="3886200"/>
                </a:lnTo>
                <a:lnTo>
                  <a:pt x="1860423" y="3886200"/>
                </a:lnTo>
                <a:lnTo>
                  <a:pt x="2536866" y="3708400"/>
                </a:lnTo>
                <a:lnTo>
                  <a:pt x="2584441" y="3683000"/>
                </a:lnTo>
                <a:lnTo>
                  <a:pt x="2726628" y="3644900"/>
                </a:lnTo>
                <a:lnTo>
                  <a:pt x="2773850" y="3619500"/>
                </a:lnTo>
                <a:lnTo>
                  <a:pt x="2868041" y="3594100"/>
                </a:lnTo>
                <a:lnTo>
                  <a:pt x="2915014" y="3568700"/>
                </a:lnTo>
                <a:lnTo>
                  <a:pt x="3008721" y="3543300"/>
                </a:lnTo>
                <a:lnTo>
                  <a:pt x="3055459" y="3517900"/>
                </a:lnTo>
                <a:lnTo>
                  <a:pt x="3102122" y="3505200"/>
                </a:lnTo>
                <a:lnTo>
                  <a:pt x="3148711" y="3479800"/>
                </a:lnTo>
                <a:lnTo>
                  <a:pt x="3195196" y="3467100"/>
                </a:lnTo>
                <a:lnTo>
                  <a:pt x="3241366" y="3441700"/>
                </a:lnTo>
                <a:lnTo>
                  <a:pt x="3286990" y="3429000"/>
                </a:lnTo>
                <a:lnTo>
                  <a:pt x="3331836" y="3403600"/>
                </a:lnTo>
                <a:lnTo>
                  <a:pt x="3375673" y="3390900"/>
                </a:lnTo>
                <a:lnTo>
                  <a:pt x="3418270" y="3365500"/>
                </a:lnTo>
                <a:lnTo>
                  <a:pt x="3459397" y="3340100"/>
                </a:lnTo>
                <a:lnTo>
                  <a:pt x="3498822" y="3327400"/>
                </a:lnTo>
                <a:lnTo>
                  <a:pt x="3536315" y="3302000"/>
                </a:lnTo>
                <a:lnTo>
                  <a:pt x="3583266" y="3263900"/>
                </a:lnTo>
                <a:lnTo>
                  <a:pt x="3628198" y="3238500"/>
                </a:lnTo>
                <a:lnTo>
                  <a:pt x="3671408" y="3213100"/>
                </a:lnTo>
                <a:lnTo>
                  <a:pt x="3713195" y="3175000"/>
                </a:lnTo>
                <a:lnTo>
                  <a:pt x="3753855" y="3149600"/>
                </a:lnTo>
                <a:lnTo>
                  <a:pt x="3793686" y="3124200"/>
                </a:lnTo>
                <a:lnTo>
                  <a:pt x="3832987" y="3086100"/>
                </a:lnTo>
                <a:lnTo>
                  <a:pt x="3910420" y="3035300"/>
                </a:lnTo>
                <a:lnTo>
                  <a:pt x="3948546" y="2997200"/>
                </a:lnTo>
                <a:lnTo>
                  <a:pt x="3986237" y="2971800"/>
                </a:lnTo>
                <a:lnTo>
                  <a:pt x="4023461" y="2933700"/>
                </a:lnTo>
                <a:lnTo>
                  <a:pt x="3907154" y="2933700"/>
                </a:lnTo>
                <a:lnTo>
                  <a:pt x="3944863" y="2908300"/>
                </a:lnTo>
                <a:lnTo>
                  <a:pt x="3982093" y="2870200"/>
                </a:lnTo>
                <a:lnTo>
                  <a:pt x="4018837" y="2832100"/>
                </a:lnTo>
                <a:lnTo>
                  <a:pt x="4055088" y="2794000"/>
                </a:lnTo>
                <a:lnTo>
                  <a:pt x="4090838" y="2755900"/>
                </a:lnTo>
                <a:lnTo>
                  <a:pt x="4126079" y="2730500"/>
                </a:lnTo>
                <a:lnTo>
                  <a:pt x="4160803" y="2692400"/>
                </a:lnTo>
                <a:lnTo>
                  <a:pt x="4195003" y="2654300"/>
                </a:lnTo>
                <a:lnTo>
                  <a:pt x="4228671" y="2616200"/>
                </a:lnTo>
                <a:lnTo>
                  <a:pt x="4261800" y="2578100"/>
                </a:lnTo>
                <a:lnTo>
                  <a:pt x="4294381" y="2540000"/>
                </a:lnTo>
                <a:lnTo>
                  <a:pt x="4326406" y="2501900"/>
                </a:lnTo>
                <a:lnTo>
                  <a:pt x="4357869" y="2463800"/>
                </a:lnTo>
                <a:lnTo>
                  <a:pt x="4388762" y="2425700"/>
                </a:lnTo>
                <a:lnTo>
                  <a:pt x="4419076" y="2387600"/>
                </a:lnTo>
                <a:lnTo>
                  <a:pt x="4448804" y="2336800"/>
                </a:lnTo>
                <a:lnTo>
                  <a:pt x="4477939" y="2298700"/>
                </a:lnTo>
                <a:lnTo>
                  <a:pt x="4506472" y="2260600"/>
                </a:lnTo>
                <a:lnTo>
                  <a:pt x="4534396" y="2222500"/>
                </a:lnTo>
                <a:lnTo>
                  <a:pt x="4561704" y="2171700"/>
                </a:lnTo>
                <a:lnTo>
                  <a:pt x="4588387" y="2133600"/>
                </a:lnTo>
                <a:lnTo>
                  <a:pt x="4614438" y="2095500"/>
                </a:lnTo>
                <a:lnTo>
                  <a:pt x="4639849" y="2044700"/>
                </a:lnTo>
                <a:lnTo>
                  <a:pt x="4664612" y="2006600"/>
                </a:lnTo>
                <a:lnTo>
                  <a:pt x="4688721" y="1955800"/>
                </a:lnTo>
                <a:lnTo>
                  <a:pt x="4712166" y="1917700"/>
                </a:lnTo>
                <a:lnTo>
                  <a:pt x="4734941" y="1866900"/>
                </a:lnTo>
                <a:lnTo>
                  <a:pt x="4756913" y="1816100"/>
                </a:lnTo>
                <a:lnTo>
                  <a:pt x="4778055" y="1778000"/>
                </a:lnTo>
                <a:lnTo>
                  <a:pt x="4798372" y="1727200"/>
                </a:lnTo>
                <a:lnTo>
                  <a:pt x="4817868" y="1676400"/>
                </a:lnTo>
                <a:lnTo>
                  <a:pt x="4836551" y="1638300"/>
                </a:lnTo>
                <a:lnTo>
                  <a:pt x="4854425" y="1587500"/>
                </a:lnTo>
                <a:lnTo>
                  <a:pt x="4871496" y="1536700"/>
                </a:lnTo>
                <a:lnTo>
                  <a:pt x="4887770" y="1498600"/>
                </a:lnTo>
                <a:lnTo>
                  <a:pt x="4903252" y="1447800"/>
                </a:lnTo>
                <a:lnTo>
                  <a:pt x="4917948" y="1397000"/>
                </a:lnTo>
                <a:lnTo>
                  <a:pt x="4931863" y="1346200"/>
                </a:lnTo>
                <a:lnTo>
                  <a:pt x="4945003" y="1308100"/>
                </a:lnTo>
                <a:lnTo>
                  <a:pt x="4957373" y="1257300"/>
                </a:lnTo>
                <a:lnTo>
                  <a:pt x="4968980" y="1206500"/>
                </a:lnTo>
                <a:lnTo>
                  <a:pt x="4979828" y="1155700"/>
                </a:lnTo>
                <a:lnTo>
                  <a:pt x="4989924" y="1117600"/>
                </a:lnTo>
                <a:lnTo>
                  <a:pt x="4999273" y="1066800"/>
                </a:lnTo>
                <a:lnTo>
                  <a:pt x="5007880" y="1016000"/>
                </a:lnTo>
                <a:lnTo>
                  <a:pt x="5015751" y="965200"/>
                </a:lnTo>
                <a:lnTo>
                  <a:pt x="5022892" y="914400"/>
                </a:lnTo>
                <a:lnTo>
                  <a:pt x="5029308" y="863600"/>
                </a:lnTo>
                <a:lnTo>
                  <a:pt x="5035005" y="812800"/>
                </a:lnTo>
                <a:lnTo>
                  <a:pt x="5039988" y="762000"/>
                </a:lnTo>
                <a:lnTo>
                  <a:pt x="5044264" y="711200"/>
                </a:lnTo>
                <a:lnTo>
                  <a:pt x="5047837" y="673100"/>
                </a:lnTo>
                <a:lnTo>
                  <a:pt x="5050713" y="622300"/>
                </a:lnTo>
                <a:lnTo>
                  <a:pt x="5052898" y="571500"/>
                </a:lnTo>
                <a:lnTo>
                  <a:pt x="5054397" y="520700"/>
                </a:lnTo>
                <a:lnTo>
                  <a:pt x="5055217" y="469900"/>
                </a:lnTo>
                <a:lnTo>
                  <a:pt x="5055362" y="419100"/>
                </a:lnTo>
                <a:lnTo>
                  <a:pt x="5054846" y="368300"/>
                </a:lnTo>
                <a:lnTo>
                  <a:pt x="5053618" y="304800"/>
                </a:lnTo>
                <a:lnTo>
                  <a:pt x="5051695" y="254000"/>
                </a:lnTo>
                <a:lnTo>
                  <a:pt x="5049095" y="203200"/>
                </a:lnTo>
                <a:lnTo>
                  <a:pt x="5045837" y="152400"/>
                </a:lnTo>
                <a:lnTo>
                  <a:pt x="5030597" y="0"/>
                </a:lnTo>
                <a:close/>
              </a:path>
              <a:path w="5217160" h="3987800" extrusionOk="0">
                <a:moveTo>
                  <a:pt x="1400543" y="3835400"/>
                </a:moveTo>
                <a:lnTo>
                  <a:pt x="991949" y="3835400"/>
                </a:lnTo>
                <a:lnTo>
                  <a:pt x="1042075" y="3848100"/>
                </a:lnTo>
                <a:lnTo>
                  <a:pt x="1348247" y="3848100"/>
                </a:lnTo>
                <a:lnTo>
                  <a:pt x="1400543" y="3835400"/>
                </a:lnTo>
                <a:close/>
              </a:path>
              <a:path w="5217160" h="3987800" extrusionOk="0">
                <a:moveTo>
                  <a:pt x="1609460" y="3822700"/>
                </a:moveTo>
                <a:lnTo>
                  <a:pt x="792539" y="3822700"/>
                </a:lnTo>
                <a:lnTo>
                  <a:pt x="842222" y="3835400"/>
                </a:lnTo>
                <a:lnTo>
                  <a:pt x="1557278" y="3835400"/>
                </a:lnTo>
                <a:lnTo>
                  <a:pt x="1609460" y="3822700"/>
                </a:lnTo>
                <a:close/>
              </a:path>
              <a:path w="5217160" h="3987800" extrusionOk="0">
                <a:moveTo>
                  <a:pt x="1765765" y="3810000"/>
                </a:moveTo>
                <a:lnTo>
                  <a:pt x="693529" y="3810000"/>
                </a:lnTo>
                <a:lnTo>
                  <a:pt x="742974" y="3822700"/>
                </a:lnTo>
                <a:lnTo>
                  <a:pt x="1713706" y="3822700"/>
                </a:lnTo>
                <a:lnTo>
                  <a:pt x="1765765" y="3810000"/>
                </a:lnTo>
                <a:close/>
              </a:path>
              <a:path w="5217160" h="3987800" extrusionOk="0">
                <a:moveTo>
                  <a:pt x="1869733" y="3797300"/>
                </a:moveTo>
                <a:lnTo>
                  <a:pt x="595009" y="3797300"/>
                </a:lnTo>
                <a:lnTo>
                  <a:pt x="644206" y="3810000"/>
                </a:lnTo>
                <a:lnTo>
                  <a:pt x="1817775" y="3810000"/>
                </a:lnTo>
                <a:lnTo>
                  <a:pt x="1869733" y="3797300"/>
                </a:lnTo>
                <a:close/>
              </a:path>
              <a:path w="5217160" h="3987800" extrusionOk="0">
                <a:moveTo>
                  <a:pt x="5184394" y="0"/>
                </a:moveTo>
                <a:lnTo>
                  <a:pt x="5115814" y="0"/>
                </a:lnTo>
                <a:lnTo>
                  <a:pt x="5121529" y="25400"/>
                </a:lnTo>
                <a:lnTo>
                  <a:pt x="5127607" y="76200"/>
                </a:lnTo>
                <a:lnTo>
                  <a:pt x="5132729" y="127000"/>
                </a:lnTo>
                <a:lnTo>
                  <a:pt x="5136881" y="177800"/>
                </a:lnTo>
                <a:lnTo>
                  <a:pt x="5140052" y="228600"/>
                </a:lnTo>
                <a:lnTo>
                  <a:pt x="5142230" y="279400"/>
                </a:lnTo>
                <a:lnTo>
                  <a:pt x="5143774" y="330200"/>
                </a:lnTo>
                <a:lnTo>
                  <a:pt x="5144324" y="368300"/>
                </a:lnTo>
                <a:lnTo>
                  <a:pt x="5144435" y="431800"/>
                </a:lnTo>
                <a:lnTo>
                  <a:pt x="5143560" y="482600"/>
                </a:lnTo>
                <a:lnTo>
                  <a:pt x="5141886" y="533400"/>
                </a:lnTo>
                <a:lnTo>
                  <a:pt x="5139418" y="584200"/>
                </a:lnTo>
                <a:lnTo>
                  <a:pt x="5136160" y="635000"/>
                </a:lnTo>
                <a:lnTo>
                  <a:pt x="5132116" y="673100"/>
                </a:lnTo>
                <a:lnTo>
                  <a:pt x="5127290" y="723900"/>
                </a:lnTo>
                <a:lnTo>
                  <a:pt x="5121687" y="774700"/>
                </a:lnTo>
                <a:lnTo>
                  <a:pt x="5115311" y="825500"/>
                </a:lnTo>
                <a:lnTo>
                  <a:pt x="5108165" y="876300"/>
                </a:lnTo>
                <a:lnTo>
                  <a:pt x="5100254" y="927100"/>
                </a:lnTo>
                <a:lnTo>
                  <a:pt x="5091583" y="965200"/>
                </a:lnTo>
                <a:lnTo>
                  <a:pt x="5082154" y="1016000"/>
                </a:lnTo>
                <a:lnTo>
                  <a:pt x="5071974" y="1066800"/>
                </a:lnTo>
                <a:lnTo>
                  <a:pt x="5061045" y="1117600"/>
                </a:lnTo>
                <a:lnTo>
                  <a:pt x="5049371" y="1155700"/>
                </a:lnTo>
                <a:lnTo>
                  <a:pt x="5036958" y="1206500"/>
                </a:lnTo>
                <a:lnTo>
                  <a:pt x="5023809" y="1257300"/>
                </a:lnTo>
                <a:lnTo>
                  <a:pt x="5009928" y="1295400"/>
                </a:lnTo>
                <a:lnTo>
                  <a:pt x="4995320" y="1346200"/>
                </a:lnTo>
                <a:lnTo>
                  <a:pt x="4979988" y="1397000"/>
                </a:lnTo>
                <a:lnTo>
                  <a:pt x="4963938" y="1435100"/>
                </a:lnTo>
                <a:lnTo>
                  <a:pt x="4947172" y="1485900"/>
                </a:lnTo>
                <a:lnTo>
                  <a:pt x="4929695" y="1524000"/>
                </a:lnTo>
                <a:lnTo>
                  <a:pt x="4911512" y="1574800"/>
                </a:lnTo>
                <a:lnTo>
                  <a:pt x="4892626" y="1625600"/>
                </a:lnTo>
                <a:lnTo>
                  <a:pt x="4873042" y="1663700"/>
                </a:lnTo>
                <a:lnTo>
                  <a:pt x="4852764" y="1714500"/>
                </a:lnTo>
                <a:lnTo>
                  <a:pt x="4831796" y="1752600"/>
                </a:lnTo>
                <a:lnTo>
                  <a:pt x="4810141" y="1803400"/>
                </a:lnTo>
                <a:lnTo>
                  <a:pt x="4787806" y="1841500"/>
                </a:lnTo>
                <a:lnTo>
                  <a:pt x="4764793" y="1892300"/>
                </a:lnTo>
                <a:lnTo>
                  <a:pt x="4741106" y="1930400"/>
                </a:lnTo>
                <a:lnTo>
                  <a:pt x="4716750" y="1968500"/>
                </a:lnTo>
                <a:lnTo>
                  <a:pt x="4691730" y="2019300"/>
                </a:lnTo>
                <a:lnTo>
                  <a:pt x="4666048" y="2057400"/>
                </a:lnTo>
                <a:lnTo>
                  <a:pt x="4639710" y="2108200"/>
                </a:lnTo>
                <a:lnTo>
                  <a:pt x="4612719" y="2146300"/>
                </a:lnTo>
                <a:lnTo>
                  <a:pt x="4585081" y="2184400"/>
                </a:lnTo>
                <a:lnTo>
                  <a:pt x="4556867" y="2235200"/>
                </a:lnTo>
                <a:lnTo>
                  <a:pt x="4528019" y="2273300"/>
                </a:lnTo>
                <a:lnTo>
                  <a:pt x="4498541" y="2311400"/>
                </a:lnTo>
                <a:lnTo>
                  <a:pt x="4468439" y="2349500"/>
                </a:lnTo>
                <a:lnTo>
                  <a:pt x="4437721" y="2400300"/>
                </a:lnTo>
                <a:lnTo>
                  <a:pt x="4406391" y="2438400"/>
                </a:lnTo>
                <a:lnTo>
                  <a:pt x="4374456" y="2476500"/>
                </a:lnTo>
                <a:lnTo>
                  <a:pt x="4341922" y="2514600"/>
                </a:lnTo>
                <a:lnTo>
                  <a:pt x="4308796" y="2552700"/>
                </a:lnTo>
                <a:lnTo>
                  <a:pt x="4275083" y="2590800"/>
                </a:lnTo>
                <a:lnTo>
                  <a:pt x="4240789" y="2628900"/>
                </a:lnTo>
                <a:lnTo>
                  <a:pt x="4205920" y="2667000"/>
                </a:lnTo>
                <a:lnTo>
                  <a:pt x="4170484" y="2705100"/>
                </a:lnTo>
                <a:lnTo>
                  <a:pt x="4134485" y="2743200"/>
                </a:lnTo>
                <a:lnTo>
                  <a:pt x="4097930" y="2768600"/>
                </a:lnTo>
                <a:lnTo>
                  <a:pt x="4060825" y="2806700"/>
                </a:lnTo>
                <a:lnTo>
                  <a:pt x="4023176" y="2844800"/>
                </a:lnTo>
                <a:lnTo>
                  <a:pt x="3984989" y="2870200"/>
                </a:lnTo>
                <a:lnTo>
                  <a:pt x="3946271" y="2908300"/>
                </a:lnTo>
                <a:lnTo>
                  <a:pt x="3937783" y="2921000"/>
                </a:lnTo>
                <a:lnTo>
                  <a:pt x="3928379" y="2921000"/>
                </a:lnTo>
                <a:lnTo>
                  <a:pt x="3918142" y="2933700"/>
                </a:lnTo>
                <a:lnTo>
                  <a:pt x="4023461" y="2933700"/>
                </a:lnTo>
                <a:lnTo>
                  <a:pt x="4060187" y="2908300"/>
                </a:lnTo>
                <a:lnTo>
                  <a:pt x="4096385" y="2870200"/>
                </a:lnTo>
                <a:lnTo>
                  <a:pt x="4133403" y="2832100"/>
                </a:lnTo>
                <a:lnTo>
                  <a:pt x="4169867" y="2794000"/>
                </a:lnTo>
                <a:lnTo>
                  <a:pt x="4205771" y="2768600"/>
                </a:lnTo>
                <a:lnTo>
                  <a:pt x="4241115" y="2730500"/>
                </a:lnTo>
                <a:lnTo>
                  <a:pt x="4275894" y="2692400"/>
                </a:lnTo>
                <a:lnTo>
                  <a:pt x="4310106" y="2654300"/>
                </a:lnTo>
                <a:lnTo>
                  <a:pt x="4343747" y="2616200"/>
                </a:lnTo>
                <a:lnTo>
                  <a:pt x="4376816" y="2578100"/>
                </a:lnTo>
                <a:lnTo>
                  <a:pt x="4409309" y="2540000"/>
                </a:lnTo>
                <a:lnTo>
                  <a:pt x="4441222" y="2501900"/>
                </a:lnTo>
                <a:lnTo>
                  <a:pt x="4472554" y="2463800"/>
                </a:lnTo>
                <a:lnTo>
                  <a:pt x="4503302" y="2425700"/>
                </a:lnTo>
                <a:lnTo>
                  <a:pt x="4533462" y="2387600"/>
                </a:lnTo>
                <a:lnTo>
                  <a:pt x="4563031" y="2349500"/>
                </a:lnTo>
                <a:lnTo>
                  <a:pt x="4592007" y="2298700"/>
                </a:lnTo>
                <a:lnTo>
                  <a:pt x="4620387" y="2260600"/>
                </a:lnTo>
                <a:lnTo>
                  <a:pt x="4648167" y="2222500"/>
                </a:lnTo>
                <a:lnTo>
                  <a:pt x="4675346" y="2184400"/>
                </a:lnTo>
                <a:lnTo>
                  <a:pt x="4701919" y="2133600"/>
                </a:lnTo>
                <a:lnTo>
                  <a:pt x="4727885" y="2095500"/>
                </a:lnTo>
                <a:lnTo>
                  <a:pt x="4753239" y="2057400"/>
                </a:lnTo>
                <a:lnTo>
                  <a:pt x="4777980" y="2006600"/>
                </a:lnTo>
                <a:lnTo>
                  <a:pt x="4802104" y="1968500"/>
                </a:lnTo>
                <a:lnTo>
                  <a:pt x="4825609" y="1930400"/>
                </a:lnTo>
                <a:lnTo>
                  <a:pt x="4848491" y="1879600"/>
                </a:lnTo>
                <a:lnTo>
                  <a:pt x="4870748" y="1841500"/>
                </a:lnTo>
                <a:lnTo>
                  <a:pt x="4892377" y="1790700"/>
                </a:lnTo>
                <a:lnTo>
                  <a:pt x="4913374" y="1739900"/>
                </a:lnTo>
                <a:lnTo>
                  <a:pt x="4933738" y="1701800"/>
                </a:lnTo>
                <a:lnTo>
                  <a:pt x="4953464" y="1651000"/>
                </a:lnTo>
                <a:lnTo>
                  <a:pt x="4972550" y="1612900"/>
                </a:lnTo>
                <a:lnTo>
                  <a:pt x="4990994" y="1562100"/>
                </a:lnTo>
                <a:lnTo>
                  <a:pt x="5008792" y="1511300"/>
                </a:lnTo>
                <a:lnTo>
                  <a:pt x="5025941" y="1460500"/>
                </a:lnTo>
                <a:lnTo>
                  <a:pt x="5042439" y="1422400"/>
                </a:lnTo>
                <a:lnTo>
                  <a:pt x="5058283" y="1371600"/>
                </a:lnTo>
                <a:lnTo>
                  <a:pt x="5073969" y="1320800"/>
                </a:lnTo>
                <a:lnTo>
                  <a:pt x="5088874" y="1270000"/>
                </a:lnTo>
                <a:lnTo>
                  <a:pt x="5102991" y="1219200"/>
                </a:lnTo>
                <a:lnTo>
                  <a:pt x="5116313" y="1168400"/>
                </a:lnTo>
                <a:lnTo>
                  <a:pt x="5128836" y="1117600"/>
                </a:lnTo>
                <a:lnTo>
                  <a:pt x="5140551" y="1066800"/>
                </a:lnTo>
                <a:lnTo>
                  <a:pt x="5151455" y="1016000"/>
                </a:lnTo>
                <a:lnTo>
                  <a:pt x="5161539" y="965200"/>
                </a:lnTo>
                <a:lnTo>
                  <a:pt x="5170798" y="914400"/>
                </a:lnTo>
                <a:lnTo>
                  <a:pt x="5179226" y="863600"/>
                </a:lnTo>
                <a:lnTo>
                  <a:pt x="5186816" y="812800"/>
                </a:lnTo>
                <a:lnTo>
                  <a:pt x="5193562" y="762000"/>
                </a:lnTo>
                <a:lnTo>
                  <a:pt x="5199459" y="711200"/>
                </a:lnTo>
                <a:lnTo>
                  <a:pt x="5204499" y="660400"/>
                </a:lnTo>
                <a:lnTo>
                  <a:pt x="5208677" y="609600"/>
                </a:lnTo>
                <a:lnTo>
                  <a:pt x="5211987" y="558800"/>
                </a:lnTo>
                <a:lnTo>
                  <a:pt x="5214422" y="508000"/>
                </a:lnTo>
                <a:lnTo>
                  <a:pt x="5215976" y="469900"/>
                </a:lnTo>
                <a:lnTo>
                  <a:pt x="5216643" y="419100"/>
                </a:lnTo>
                <a:lnTo>
                  <a:pt x="5216416" y="368300"/>
                </a:lnTo>
                <a:lnTo>
                  <a:pt x="5215290" y="317500"/>
                </a:lnTo>
                <a:lnTo>
                  <a:pt x="5213259" y="266700"/>
                </a:lnTo>
                <a:lnTo>
                  <a:pt x="5210315" y="215900"/>
                </a:lnTo>
                <a:lnTo>
                  <a:pt x="5206453" y="165100"/>
                </a:lnTo>
                <a:lnTo>
                  <a:pt x="5201667" y="114300"/>
                </a:lnTo>
                <a:lnTo>
                  <a:pt x="5195951" y="63500"/>
                </a:lnTo>
                <a:lnTo>
                  <a:pt x="5184394" y="0"/>
                </a:lnTo>
                <a:close/>
              </a:path>
            </a:pathLst>
          </a:custGeom>
          <a:solidFill>
            <a:srgbClr val="EC7C3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p9"/>
          <p:cNvSpPr txBox="1"/>
          <p:nvPr/>
        </p:nvSpPr>
        <p:spPr>
          <a:xfrm>
            <a:off x="916939" y="600583"/>
            <a:ext cx="2762250" cy="72644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600"/>
              <a:buFont typeface="Arial"/>
              <a:buNone/>
            </a:pPr>
            <a:r>
              <a:rPr lang="en-GB" sz="4600" b="0" i="0" u="none" strike="noStrike" cap="none">
                <a:solidFill>
                  <a:srgbClr val="FFFFFF"/>
                </a:solidFill>
                <a:latin typeface="Arial"/>
                <a:ea typeface="Arial"/>
                <a:cs typeface="Arial"/>
                <a:sym typeface="Arial"/>
              </a:rPr>
              <a:t>Key Metrics</a:t>
            </a:r>
            <a:endParaRPr sz="4600" b="0" i="0" u="none" strike="noStrike" cap="none">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64CA4BDB-3709-46E3-8B71-CE7EBA87DD3B}"/>
              </a:ext>
            </a:extLst>
          </p:cNvPr>
          <p:cNvSpPr/>
          <p:nvPr/>
        </p:nvSpPr>
        <p:spPr>
          <a:xfrm>
            <a:off x="5365820" y="963803"/>
            <a:ext cx="6933361" cy="6129495"/>
          </a:xfrm>
          <a:prstGeom prst="rect">
            <a:avLst/>
          </a:prstGeom>
          <a:solidFill>
            <a:schemeClr val="bg1">
              <a:lumMod val="9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3" name="TextBox 2">
            <a:extLst>
              <a:ext uri="{FF2B5EF4-FFF2-40B4-BE49-F238E27FC236}">
                <a16:creationId xmlns:a16="http://schemas.microsoft.com/office/drawing/2014/main" id="{2950D821-E5C4-4316-8A45-B18AE2BFDA81}"/>
              </a:ext>
            </a:extLst>
          </p:cNvPr>
          <p:cNvSpPr txBox="1"/>
          <p:nvPr/>
        </p:nvSpPr>
        <p:spPr>
          <a:xfrm>
            <a:off x="5526593" y="1587639"/>
            <a:ext cx="6380702" cy="4401205"/>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The total order placed in this 4 years are 5009, while fulfilled orders stand at 4713</a:t>
            </a:r>
          </a:p>
          <a:p>
            <a:pPr marL="285750" indent="-285750">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Total Sales is $2,117,000 with highest sales of 658,000 in 2017</a:t>
            </a:r>
          </a:p>
          <a:p>
            <a:pPr marL="285750" indent="-285750">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1842 different items were sold in these 4 years</a:t>
            </a:r>
          </a:p>
          <a:p>
            <a:pPr marL="285750" indent="-285750">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Total Profit in these 4 years stands at $263,000 with highest profit in 2017, i.e., $78000</a:t>
            </a:r>
          </a:p>
          <a:p>
            <a:pPr marL="285750" indent="-285750">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Average sales per order is $230</a:t>
            </a:r>
          </a:p>
          <a:p>
            <a:pPr marL="285750" indent="-285750">
              <a:buFont typeface="Wingdings" panose="05000000000000000000" pitchFamily="2" charset="2"/>
              <a:buChar char="ü"/>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Total 296 orders have been returned in this 4 years</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3989</TotalTime>
  <Words>1894</Words>
  <Application>Microsoft Office PowerPoint</Application>
  <PresentationFormat>Custom</PresentationFormat>
  <Paragraphs>237</Paragraphs>
  <Slides>19</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Wingdings</vt:lpstr>
      <vt:lpstr>Arial</vt:lpstr>
      <vt:lpstr>Segoe UI Historic</vt:lpstr>
      <vt:lpstr>Carlito</vt:lpstr>
      <vt:lpstr>Times New Roman</vt:lpstr>
      <vt:lpstr>Consolas</vt:lpstr>
      <vt:lpstr>Office Theme</vt:lpstr>
      <vt:lpstr>INTRODUCTION</vt:lpstr>
      <vt:lpstr>TABLE OF CONTENTS</vt:lpstr>
      <vt:lpstr>OBJECTIVES</vt:lpstr>
      <vt:lpstr>PROJECT OVERVIEW</vt:lpstr>
      <vt:lpstr>DATA SET</vt:lpstr>
      <vt:lpstr>TOOLS</vt:lpstr>
      <vt:lpstr>DATA MANIPULATION PROCESS</vt:lpstr>
      <vt:lpstr>INSIGHTS</vt:lpstr>
      <vt:lpstr>PowerPoint Presentation</vt:lpstr>
      <vt:lpstr>Analysis</vt:lpstr>
      <vt:lpstr>PowerPoint Presentation</vt:lpstr>
      <vt:lpstr>PowerPoint Presentation</vt:lpstr>
      <vt:lpstr>Recommended</vt:lpstr>
      <vt:lpstr> Recommended Analysis(SQL)</vt:lpstr>
      <vt:lpstr> Recommended Analysis(Power BI)</vt:lpstr>
      <vt:lpstr>Trends</vt:lpstr>
      <vt:lpstr>Recommendations</vt:lpstr>
      <vt:lpstr> Analysis Report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STANLEY</dc:creator>
  <cp:lastModifiedBy>Rakesh Kambar</cp:lastModifiedBy>
  <cp:revision>48</cp:revision>
  <dcterms:created xsi:type="dcterms:W3CDTF">2023-12-11T12:58:40Z</dcterms:created>
  <dcterms:modified xsi:type="dcterms:W3CDTF">2024-02-13T17:43:45Z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2023-12-11T00:00:00Z</vt:filetime>
  </property>
</Properties>
</file>